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3"/>
  </p:notesMasterIdLst>
  <p:handoutMasterIdLst>
    <p:handoutMasterId r:id="rId224"/>
  </p:handoutMasterIdLst>
  <p:sldIdLst>
    <p:sldId id="316" r:id="rId5"/>
    <p:sldId id="365" r:id="rId6"/>
    <p:sldId id="366" r:id="rId7"/>
    <p:sldId id="367" r:id="rId8"/>
    <p:sldId id="380" r:id="rId9"/>
    <p:sldId id="381" r:id="rId10"/>
    <p:sldId id="372" r:id="rId11"/>
    <p:sldId id="368" r:id="rId12"/>
    <p:sldId id="375" r:id="rId13"/>
    <p:sldId id="376" r:id="rId14"/>
    <p:sldId id="377" r:id="rId15"/>
    <p:sldId id="378" r:id="rId16"/>
    <p:sldId id="379" r:id="rId17"/>
    <p:sldId id="374" r:id="rId18"/>
    <p:sldId id="369" r:id="rId19"/>
    <p:sldId id="400" r:id="rId20"/>
    <p:sldId id="373" r:id="rId21"/>
    <p:sldId id="382" r:id="rId22"/>
    <p:sldId id="383" r:id="rId23"/>
    <p:sldId id="384" r:id="rId24"/>
    <p:sldId id="385" r:id="rId25"/>
    <p:sldId id="392" r:id="rId26"/>
    <p:sldId id="386" r:id="rId27"/>
    <p:sldId id="388" r:id="rId28"/>
    <p:sldId id="389" r:id="rId29"/>
    <p:sldId id="390" r:id="rId30"/>
    <p:sldId id="391" r:id="rId31"/>
    <p:sldId id="387" r:id="rId32"/>
    <p:sldId id="394" r:id="rId33"/>
    <p:sldId id="396" r:id="rId34"/>
    <p:sldId id="393" r:id="rId35"/>
    <p:sldId id="397" r:id="rId36"/>
    <p:sldId id="398" r:id="rId37"/>
    <p:sldId id="399" r:id="rId38"/>
    <p:sldId id="406" r:id="rId39"/>
    <p:sldId id="402" r:id="rId40"/>
    <p:sldId id="407" r:id="rId41"/>
    <p:sldId id="408" r:id="rId42"/>
    <p:sldId id="409" r:id="rId43"/>
    <p:sldId id="410" r:id="rId44"/>
    <p:sldId id="403" r:id="rId45"/>
    <p:sldId id="404" r:id="rId46"/>
    <p:sldId id="405" r:id="rId47"/>
    <p:sldId id="401" r:id="rId48"/>
    <p:sldId id="395" r:id="rId49"/>
    <p:sldId id="411" r:id="rId50"/>
    <p:sldId id="412" r:id="rId51"/>
    <p:sldId id="413" r:id="rId52"/>
    <p:sldId id="414" r:id="rId53"/>
    <p:sldId id="415" r:id="rId54"/>
    <p:sldId id="416" r:id="rId55"/>
    <p:sldId id="417" r:id="rId56"/>
    <p:sldId id="418" r:id="rId57"/>
    <p:sldId id="508" r:id="rId58"/>
    <p:sldId id="495" r:id="rId59"/>
    <p:sldId id="496" r:id="rId60"/>
    <p:sldId id="497" r:id="rId61"/>
    <p:sldId id="498" r:id="rId62"/>
    <p:sldId id="419" r:id="rId63"/>
    <p:sldId id="420" r:id="rId64"/>
    <p:sldId id="421" r:id="rId65"/>
    <p:sldId id="422" r:id="rId66"/>
    <p:sldId id="426" r:id="rId67"/>
    <p:sldId id="499" r:id="rId68"/>
    <p:sldId id="507" r:id="rId69"/>
    <p:sldId id="500" r:id="rId70"/>
    <p:sldId id="427" r:id="rId71"/>
    <p:sldId id="428" r:id="rId72"/>
    <p:sldId id="442" r:id="rId73"/>
    <p:sldId id="429" r:id="rId74"/>
    <p:sldId id="504" r:id="rId75"/>
    <p:sldId id="505" r:id="rId76"/>
    <p:sldId id="506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3" r:id="rId90"/>
    <p:sldId id="444" r:id="rId91"/>
    <p:sldId id="445" r:id="rId92"/>
    <p:sldId id="455" r:id="rId93"/>
    <p:sldId id="456" r:id="rId94"/>
    <p:sldId id="446" r:id="rId95"/>
    <p:sldId id="447" r:id="rId96"/>
    <p:sldId id="448" r:id="rId97"/>
    <p:sldId id="449" r:id="rId98"/>
    <p:sldId id="450" r:id="rId99"/>
    <p:sldId id="451" r:id="rId100"/>
    <p:sldId id="452" r:id="rId101"/>
    <p:sldId id="453" r:id="rId102"/>
    <p:sldId id="454" r:id="rId103"/>
    <p:sldId id="462" r:id="rId104"/>
    <p:sldId id="463" r:id="rId105"/>
    <p:sldId id="457" r:id="rId106"/>
    <p:sldId id="458" r:id="rId107"/>
    <p:sldId id="459" r:id="rId108"/>
    <p:sldId id="460" r:id="rId109"/>
    <p:sldId id="461" r:id="rId110"/>
    <p:sldId id="464" r:id="rId111"/>
    <p:sldId id="465" r:id="rId112"/>
    <p:sldId id="466" r:id="rId113"/>
    <p:sldId id="467" r:id="rId114"/>
    <p:sldId id="468" r:id="rId115"/>
    <p:sldId id="469" r:id="rId116"/>
    <p:sldId id="470" r:id="rId117"/>
    <p:sldId id="472" r:id="rId118"/>
    <p:sldId id="471" r:id="rId119"/>
    <p:sldId id="473" r:id="rId120"/>
    <p:sldId id="502" r:id="rId121"/>
    <p:sldId id="503" r:id="rId122"/>
    <p:sldId id="501" r:id="rId123"/>
    <p:sldId id="474" r:id="rId124"/>
    <p:sldId id="475" r:id="rId125"/>
    <p:sldId id="476" r:id="rId126"/>
    <p:sldId id="477" r:id="rId127"/>
    <p:sldId id="478" r:id="rId128"/>
    <p:sldId id="479" r:id="rId129"/>
    <p:sldId id="480" r:id="rId130"/>
    <p:sldId id="488" r:id="rId131"/>
    <p:sldId id="494" r:id="rId132"/>
    <p:sldId id="481" r:id="rId133"/>
    <p:sldId id="486" r:id="rId134"/>
    <p:sldId id="487" r:id="rId135"/>
    <p:sldId id="482" r:id="rId136"/>
    <p:sldId id="509" r:id="rId137"/>
    <p:sldId id="510" r:id="rId138"/>
    <p:sldId id="513" r:id="rId139"/>
    <p:sldId id="514" r:id="rId140"/>
    <p:sldId id="483" r:id="rId141"/>
    <p:sldId id="512" r:id="rId142"/>
    <p:sldId id="485" r:id="rId143"/>
    <p:sldId id="511" r:id="rId144"/>
    <p:sldId id="484" r:id="rId145"/>
    <p:sldId id="515" r:id="rId146"/>
    <p:sldId id="516" r:id="rId147"/>
    <p:sldId id="423" r:id="rId148"/>
    <p:sldId id="424" r:id="rId149"/>
    <p:sldId id="572" r:id="rId150"/>
    <p:sldId id="425" r:id="rId151"/>
    <p:sldId id="489" r:id="rId152"/>
    <p:sldId id="491" r:id="rId153"/>
    <p:sldId id="492" r:id="rId154"/>
    <p:sldId id="490" r:id="rId155"/>
    <p:sldId id="493" r:id="rId156"/>
    <p:sldId id="517" r:id="rId157"/>
    <p:sldId id="518" r:id="rId158"/>
    <p:sldId id="519" r:id="rId159"/>
    <p:sldId id="520" r:id="rId160"/>
    <p:sldId id="521" r:id="rId161"/>
    <p:sldId id="522" r:id="rId162"/>
    <p:sldId id="523" r:id="rId163"/>
    <p:sldId id="524" r:id="rId164"/>
    <p:sldId id="525" r:id="rId165"/>
    <p:sldId id="538" r:id="rId166"/>
    <p:sldId id="526" r:id="rId167"/>
    <p:sldId id="527" r:id="rId168"/>
    <p:sldId id="528" r:id="rId169"/>
    <p:sldId id="529" r:id="rId170"/>
    <p:sldId id="530" r:id="rId171"/>
    <p:sldId id="531" r:id="rId172"/>
    <p:sldId id="537" r:id="rId173"/>
    <p:sldId id="532" r:id="rId174"/>
    <p:sldId id="533" r:id="rId175"/>
    <p:sldId id="534" r:id="rId176"/>
    <p:sldId id="535" r:id="rId177"/>
    <p:sldId id="536" r:id="rId178"/>
    <p:sldId id="539" r:id="rId179"/>
    <p:sldId id="540" r:id="rId180"/>
    <p:sldId id="541" r:id="rId181"/>
    <p:sldId id="542" r:id="rId182"/>
    <p:sldId id="543" r:id="rId183"/>
    <p:sldId id="544" r:id="rId184"/>
    <p:sldId id="545" r:id="rId185"/>
    <p:sldId id="546" r:id="rId186"/>
    <p:sldId id="547" r:id="rId187"/>
    <p:sldId id="548" r:id="rId188"/>
    <p:sldId id="549" r:id="rId189"/>
    <p:sldId id="550" r:id="rId190"/>
    <p:sldId id="551" r:id="rId191"/>
    <p:sldId id="552" r:id="rId192"/>
    <p:sldId id="553" r:id="rId193"/>
    <p:sldId id="554" r:id="rId194"/>
    <p:sldId id="555" r:id="rId195"/>
    <p:sldId id="557" r:id="rId196"/>
    <p:sldId id="556" r:id="rId197"/>
    <p:sldId id="558" r:id="rId198"/>
    <p:sldId id="559" r:id="rId199"/>
    <p:sldId id="560" r:id="rId200"/>
    <p:sldId id="561" r:id="rId201"/>
    <p:sldId id="562" r:id="rId202"/>
    <p:sldId id="563" r:id="rId203"/>
    <p:sldId id="564" r:id="rId204"/>
    <p:sldId id="565" r:id="rId205"/>
    <p:sldId id="566" r:id="rId206"/>
    <p:sldId id="567" r:id="rId207"/>
    <p:sldId id="568" r:id="rId208"/>
    <p:sldId id="569" r:id="rId209"/>
    <p:sldId id="570" r:id="rId210"/>
    <p:sldId id="571" r:id="rId211"/>
    <p:sldId id="580" r:id="rId212"/>
    <p:sldId id="581" r:id="rId213"/>
    <p:sldId id="573" r:id="rId214"/>
    <p:sldId id="574" r:id="rId215"/>
    <p:sldId id="575" r:id="rId216"/>
    <p:sldId id="576" r:id="rId217"/>
    <p:sldId id="577" r:id="rId218"/>
    <p:sldId id="578" r:id="rId219"/>
    <p:sldId id="579" r:id="rId220"/>
    <p:sldId id="339" r:id="rId221"/>
    <p:sldId id="364" r:id="rId222"/>
  </p:sldIdLst>
  <p:sldSz cx="9144000" cy="6858000" type="screen4x3"/>
  <p:notesSz cx="6858000" cy="9144000"/>
  <p:custDataLst>
    <p:tags r:id="rId2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404" autoAdjust="0"/>
  </p:normalViewPr>
  <p:slideViewPr>
    <p:cSldViewPr snapToObjects="1" showGuides="1">
      <p:cViewPr varScale="1">
        <p:scale>
          <a:sx n="66" d="100"/>
          <a:sy n="66" d="100"/>
        </p:scale>
        <p:origin x="1304" y="272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8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commentAuthors" Target="commentAuthor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viewProps" Target="view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theme" Target="theme/theme1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tableStyles" Target="tableStyle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tags" Target="tags/tag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2025-08-22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06:25:37.8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87 473 24575,'1191'0'0,"-1171"-1"0,0-1 0,35-8 0,-34 5 0,1 1 0,24-1 0,-20 6 0,-17-1 0,0 0 0,0 0 0,-1 0 0,1-1 0,12-3 0,-19 3 0,1 0 0,-1 0 0,0 0 0,0 0 0,0 0 0,0 0 0,0-1 0,0 1 0,0-1 0,0 1 0,-1-1 0,1 0 0,-1 0 0,1 1 0,-1-1 0,0 0 0,1 0 0,-1-1 0,0 1 0,0 0 0,-1 0 0,1 0 0,0-1 0,0-3 0,21-154 0,-21 150 0,1-7 0,-1 0 0,0-1 0,-2 1 0,-3-30 0,3 42 0,0 0 0,-1 1 0,1-1 0,-1 1 0,0-1 0,0 1 0,-1 0 0,1-1 0,-1 1 0,0 1 0,0-1 0,0 0 0,0 1 0,-1-1 0,0 1 0,0 0 0,1 0 0,-2 0 0,1 1 0,0 0 0,-7-3 0,-4-1 0,0 1 0,-1 1 0,0 1 0,1 0 0,-32-2 0,-85 7 0,67 1 0,-719-1 0,444-3 0,334 1 0,0 0 0,0 0 0,0 0 0,0 1 0,0 0 0,1 0 0,-1 1 0,0-1 0,-7 4 0,11-3 0,0 0 0,-1 0 0,1-1 0,0 1 0,0 1 0,0-1 0,0 0 0,1 0 0,-1 1 0,1-1 0,-1 1 0,1-1 0,0 1 0,0 0 0,0-1 0,0 1 0,0 0 0,1 0 0,-1 0 0,1-1 0,0 5 0,-2 33 0,6 79 0,1-22 0,-5-74 0,-1 28 0,3 0 0,12 73 0,-10-99-1365,0-3-5461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4:50:00.01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1 222 24575,'0'3'0,"1"-1"0,-1 1 0,1 0 0,0-1 0,0 1 0,0 0 0,0-1 0,0 1 0,1-1 0,-1 0 0,1 1 0,0-1 0,0 0 0,0 0 0,0 0 0,0 0 0,2 1 0,41 27 0,-21-18 0,1-1 0,0-1 0,0-1 0,1-1 0,31 5 0,136 12 0,-175-24 0,182 14-121,1-10 0,397-41 1,-363 1-21,-2-9 0,271-89 1,-444 114 32,-6 4-174,-1-3 0,0-1 1,88-49-1,-116 51-5890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21:42.48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24575,'63'11'0,"605"30"-232,2-38-107,-399-5 292,204 0 47,556 4 0,-573 24 309,-2 0 0,-46-13-309,135 0 0,-71 2 0,-25 12 0,256 18 0,127 14 0,-680-51 0,0-7 0,290-35 0,-267 12 0,244-2 0,-370 22 0,74-13 0,-73 7 0,-26 4-1365,-6-3-5461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21:45.60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24575,'1153'43'-729,"-592"-14"756,343-22 758,-524-9-868,4479 2 83,-4432 13 0,22 1 0,399-15-1365,-805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03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778 0 24575,'-14'1'0,"0"0"0,0 1 0,0 0 0,0 1 0,1 1 0,0 0 0,-1 1 0,2 0 0,-1 1 0,1 1 0,-1 0 0,2 0 0,-1 1 0,-14 14 0,17-13 0,0 1 0,1-1 0,0 2 0,0-1 0,1 1 0,0 0 0,1 1 0,1 0 0,0 0 0,0 0 0,-4 20 0,2-3 0,2 0 0,2 0 0,0 0 0,2 31 0,1-56 0,1 30 0,6 55 0,-5-77 0,1-1 0,0 1 0,1-1 0,0 1 0,1-1 0,0 0 0,0-1 0,9 12 0,10 10 0,2-2 0,29 27 0,-28-31 0,-2 1 0,36 50 0,-55-67 0,0-1 0,-1 1 0,0 1 0,0-1 0,-1 1 0,0 0 0,-1 0 0,-1 0 0,0 0 0,0 0 0,-1 1 0,0 20 0,-2-28 0,0 0 0,0 0 0,0 0 0,0 0 0,-1 0 0,0-1 0,1 1 0,-2 0 0,1-1 0,0 1 0,-1-1 0,1 0 0,-1 0 0,0 0 0,0 0 0,0 0 0,0-1 0,-1 1 0,1-1 0,-1 0 0,1 0 0,-1 0 0,-8 2 0,-6 3 0,0-1 0,0-1 0,-35 5 0,-23-5 0,63-5 0,0 0 0,0 1 0,0 0 0,0 1 0,0 1 0,1 0 0,-1 0 0,1 1 0,-17 8 0,-63 44 0,-33 17 0,90-57 0,2 0 0,0 1 0,-32 23 0,65-40 0,0 0 0,0 0 0,-1 0 0,1 0 0,0 1 0,0-1 0,0 0 0,-1 0 0,1 0 0,0 0 0,0 1 0,0-1 0,-1 0 0,1 0 0,0 0 0,0 1 0,0-1 0,0 0 0,0 0 0,-1 1 0,1-1 0,0 0 0,0 0 0,0 1 0,0-1 0,0 0 0,0 1 0,0-1 0,0 0 0,0 0 0,0 1 0,0-1 0,0 0 0,0 0 0,0 1 0,0-1 0,0 0 0,1 0 0,-1 1 0,0-1 0,0 0 0,14 7 0,30 1 0,-36-7 0,123 9 0,-98-9 0,-1 0 0,0 3 0,1 0 0,46 14 0,2 9 0,-2 3 0,106 56 0,-175-80 0,0 1 0,0-1 0,-1 1 0,0 1 0,0 0 0,-1 0 0,0 1 0,0 0 0,-1 0 0,0 1 0,6 12 0,-4-4 0,-1 1 0,-1 0 0,0 0 0,-2 0 0,5 34 0,3 32 0,-4-1 0,-3 92 0,-6-172 0,-1 0 0,1 0 0,0 0 0,1 1 0,-1-1 0,1 0 0,0 0 0,0 0 0,0 0 0,0-1 0,1 1 0,-1 0 0,1 0 0,0-1 0,0 1 0,1-1 0,-1 0 0,1 1 0,-1-1 0,1 0 0,0-1 0,0 1 0,0 0 0,1-1 0,-1 0 0,6 3 0,3 1 0,1 0 0,-1-1 0,1-1 0,0 0 0,26 4 0,73 3 0,-63-8 0,654 17 0,-690-20-227,1-1-1,0 0 1,-1-2-1,1 1 1,14-6-1,-2-3-6598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17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0 334 24575,'4'0'0,"2"-4"0,4-2 0,14 0 0,7 2 0,11-4 0,16 1 0,21-4 0,19-4 0,14 0 0,15-10 0,8-6 0,16-5 0,0-2 0,-17 1 0,-22 2 0,-26 4 0,-27 6-8191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17.8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24575,'0'13'0,"5"22"0,1 19 0,0 35 0,-1 24 0,2 24 0,1 11 0,-1 6 0,-2 4 0,-2-16 0,3-24 0,1-23 0,-2-23 0,0-19 0,-2-15 0,3-22 0,9-45 0,2-17-8191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19.3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 2 24575,'-1'18'0,"-1"-1"0,-1 1 0,-1-1 0,0 0 0,-2 0 0,-13 30 0,9-20 0,-11 37 0,19-54 0,0 0 0,0-1 0,1 1 0,1 0 0,0 0 0,0 0 0,3 18 0,0-16 0,0 0 0,0 0 0,1 0 0,1 0 0,-1-1 0,2 0 0,0 0 0,0-1 0,1 1 0,13 14 0,-13-18 0,-1-1 0,1 0 0,0 0 0,0-1 0,0 0 0,1 0 0,0-1 0,-1 0 0,2 0 0,-1-1 0,0 0 0,1 0 0,0-1 0,-1 0 0,15 0 0,-1 0 0,0-2 0,0-1 0,0 0 0,0-2 0,0 0 0,-1-2 0,1 0 0,-1-1 0,30-14 0,-41 16 0,-1-1 0,1 0 0,-1 0 0,-1-1 0,1 0 0,-1-1 0,0 0 0,0 0 0,-1-1 0,0 0 0,0 0 0,-1 0 0,0-1 0,0 0 0,-1 0 0,-1-1 0,1 1 0,-1-1 0,-1 0 0,0 0 0,3-18 0,-3-17 0,-2 0 0,-2 0 0,-9-60 0,9 102 0,0-1 0,0 1 0,0 0 0,0 0 0,0 0 0,-1 0 0,1 0 0,-1 1 0,0-1 0,0 0 0,0 1 0,0-1 0,-1 1 0,1 0 0,-1 0 0,1 0 0,-1 0 0,0 0 0,0 0 0,0 1 0,0-1 0,0 1 0,0 0 0,0 0 0,0 0 0,-4 0 0,-11-3 0,0 0 0,-1 2 0,-24-1 0,32 2 0,-272-1-504,240 3-357,19-1-5965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20.2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24575,'1'1'0,"0"-1"0,0 0 0,-1 0 0,1 1 0,0-1 0,-1 0 0,1 1 0,0-1 0,-1 0 0,1 1 0,0-1 0,-1 1 0,1-1 0,-1 1 0,1 0 0,-1-1 0,1 1 0,-1 0 0,0-1 0,1 1 0,-1 0 0,1 0 0,2 5 0,38 60 0,43 97 0,22 83 0,-66-150 0,113 289 0,-115-273 0,35 174 0,-73-285 0,36 155 0,-36-156 0,0 0 0,0-1 0,0 1 0,0 0 0,0 0 0,0 0 0,0 0 0,0 0 0,0 0 0,0 0 0,1 0 0,-1 0 0,0 0 0,0 0 0,0 0 0,0 0 0,0 0 0,0 0 0,0 0 0,0 0 0,0 0 0,1 0 0,-1 0 0,0 0 0,0 0 0,0 0 0,0 0 0,0 0 0,0 0 0,0 0 0,0 0 0,0 0 0,1 0 0,-1 0 0,0 0 0,0 0 0,0 0 0,0 0 0,0 0 0,0 0 0,0 1 0,0-1 0,0 0 0,0 0 0,0 0 0,0 0 0,0 0 0,0 0 0,0 0 0,0 0 0,1 0 0,-1 0 0,0 1 0,0-1 0,0 0 0,0 0 0,0 0 0,3-15 0,0-23 0,-2-19-1365,-1-2-5461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21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52 237 24575,'1'-4'0,"-1"0"0,1 0 0,0 0 0,1 0 0,-1 0 0,0 0 0,1 1 0,0-1 0,0 1 0,0-1 0,1 1 0,-1 0 0,1 0 0,-1 0 0,6-5 0,7-5 0,31-22 0,-37 29 0,15-10 0,2 0 0,0 2 0,1 1 0,0 2 0,1 0 0,0 2 0,1 0 0,0 3 0,0 0 0,0 2 0,39-1 0,-64 4 0,1 1 0,-1 0 0,0 1 0,0-1 0,0 1 0,0-1 0,1 1 0,-1 1 0,0-1 0,0 1 0,-1-1 0,1 1 0,0 0 0,0 0 0,-1 1 0,4 2 0,-4-1 0,0 0 0,0-1 0,0 1 0,-1 0 0,0 1 0,0-1 0,0 0 0,0 1 0,-1-1 0,0 1 0,1-1 0,-2 1 0,1-1 0,0 7 0,1 5 0,-1-1 0,0 1 0,-1-1 0,-1 1 0,0 0 0,-1-1 0,-1 1 0,-1-1 0,0 0 0,0 0 0,-2 0 0,0-1 0,0 0 0,-14 21 0,11-21 0,-1 1 0,-1-2 0,0 1 0,-16 13 0,20-21 0,-1 1 0,0-2 0,0 1 0,-1-1 0,1 0 0,-1-1 0,0 0 0,0-1 0,-10 3 0,-41 6 0,-110 9 0,100-15 0,-9 1-1365,49-5-5461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23.3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24575,'0'4'0,"4"20"0,7 18 0,0 20 0,4 21 0,3 6 0,-1 10 0,0 13 0,-2 3 0,-4-7 0,1-7 0,-2-9 0,-3-14 0,-2-17 0,-2-23 0,-2-31 0,0-18-8191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07:30:30.0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25.0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262 0 24575,'-2'1'0,"-1"0"0,0 0 0,1 0 0,-1 0 0,1 0 0,0 1 0,-1-1 0,1 1 0,0-1 0,0 1 0,0 0 0,0 0 0,0 0 0,-2 3 0,-1 0 0,-25 25 0,-43 55 0,63-72 0,1 1 0,1 0 0,0 0 0,1 1 0,1 0 0,0 0 0,-6 24 0,0 17 0,0-8 0,2 1 0,2 0 0,-1 51 0,9-99 0,-1 19 0,2 0 0,0 0 0,4 23 0,-4-36 0,1-1 0,0 1 0,0-1 0,1 0 0,0 0 0,0 0 0,0 0 0,0-1 0,1 1 0,0-1 0,1 0 0,-1 0 0,8 7 0,17 12 0,1 0 0,1-2 0,1-1 0,1-2 0,0-1 0,40 15 0,-52-27 0,0 0 0,1-1 0,0-2 0,0 0 0,0-1 0,0-1 0,0-2 0,0 0 0,33-6 0,-37 4 0,0-1 0,0-1 0,-1 0 0,0-1 0,0-1 0,0-1 0,-1 0 0,0-1 0,0-1 0,-1-1 0,25-22 0,-35 27 0,0 0 0,-1 0 0,0 0 0,0-1 0,-1 0 0,1 1 0,-1-1 0,-1 0 0,1-1 0,-1 1 0,-1 0 0,1-1 0,0-10 0,-1-14 0,-3-61 0,0 48 0,1 29 0,0 1 0,-2-1 0,1 1 0,-2 0 0,0 0 0,0 0 0,-8-16 0,0 8 0,0 1 0,-1 0 0,-25-31 0,26 39 0,0 1 0,-1 0 0,-1 1 0,0 0 0,0 1 0,-1 1 0,-1 0 0,1 2 0,-23-10 0,-19-8 54,-101-30 1,103 39-547,1-2 1,-70-36 0,90 36-6335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30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0 24575,'-5'5'0,"-5"0"0,-1 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30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0 24575,'-5'5'0,"-5"0"0,-1 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21:51.14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6:13:16.15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0 185 24575,'2713'0'-804,"-1415"78"1608,33 43-804,-991-98 0,373 15 0,-325-26 0,48 1 0,1529-14 0,-1503-8 0,526-79 0,-392 16 0,614 6 0,-854 68 0,546-21 0,921-121-548,-1767 136 547,732-64-1273,-728 64-5094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6:13:18.22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55 24575,'1028'36'-964,"1110"93"-818,-285-84 747,-517-7 1029,-3 55 159,-135-41-17,1-52 2108,-484-4-990,-228 5-1254,588-2 0,170-83 0,-911 59 0,-8 2 0,155-9 0,-308 23 0,676-27 0,-683 29 0,-1-7 0,0-7 0,242-63 0,-303 54 0,156-37 0,-233 62-455,0 2 0,45-1 0,-50 5-6371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6:13:20.48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43 24575,'878'-1'-679,"957"3"-636,-675 36 1308,-1119-36 8,951 24 1313,123 7-1520,404 50 206,-119-11 0,418-40 0,-401-98-2,-941 34-28,284-22 705,-7-29-426,-262-2-1614,-445 75-5461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6:18:21.52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314 186 24575,'-6'7'0,"0"1"0,1 0 0,0 0 0,1 0 0,0 1 0,0 0 0,-3 10 0,-7 16 0,-206 496 0,210-501 0,2 0 0,1 0 0,2 1 0,-3 45 0,8 125 0,2-88 0,-1-98 0,0 0 0,1 1 0,1-1 0,0 0 0,1 0 0,8 21 0,46 84 0,-27-60 0,-4-4 0,2-2 0,3-2 0,2-1 0,2-1 0,49 52 0,157 143 0,-181-190 0,1-2 0,84 52 0,-104-82 0,1-2 0,86 30 0,-53-22 0,17 9 0,-17-6 0,3-3 0,98 23 0,31-16 0,-76-13 0,-93-14 0,0-1 0,67 3 0,513-11 0,-263-2 0,-329 1 0,-1-1 0,0-1 0,0-1 0,35-11 0,97-40 0,-66 20 0,-40 16 0,58-29 0,-88 36 0,0-1 0,-1-1 0,-1 0 0,37-35 0,-19 12 0,-2-1 0,-2-1 0,-2-2 0,-1-2 0,31-57 0,9-18 0,-51 90 0,-1-1 0,-2-1 0,-2-1 0,23-60 0,-28 51 0,-1-1 0,-2 0 0,1-51 0,-7-125 0,-2 109 0,0 84 0,-1 1 0,-1-1 0,-2 1 0,0 0 0,-1 0 0,-12-30 0,-68-128 0,52 114 0,9 22 0,-2 1 0,-2 1 0,-2 2 0,-1 1 0,-65-61 0,51 53 0,32 32 0,-1 0 0,-1 1 0,0 0 0,-1 2 0,-33-21 0,35 26 0,-323-167 0,299 159 0,-1 2 0,-1 2 0,0 2 0,-67-8 0,50 8 0,-185-37 0,-189-27 0,40 43 0,224 20 0,-92-3 0,33 1 0,13 1 0,148 11 0,-47-2 0,-201 23 0,214-10 75,-32 6-1515,111-11-5386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4:02:10.8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6764 0 24575,'1'231'0,"-4"261"0,0-443 0,-2 0 0,-3 0 0,-1-1 0,-3 0 0,-1 0 0,-3-1 0,-2-1 0,-2-1 0,-2 0 0,-1-2 0,-3-1 0,-1 0 0,-2-3 0,-2 0 0,-2-2 0,-52 48 0,11-24-13,-2-4 0,-120 70 0,-186 74-942,-422 154 620,-25-44 70,-307 127 106,909-336 540,-118 49 495,295-131-695,1 4 1,-86 53-1,-79 75-259,187-131 108,3-4-30,-10 8 0,-42 40 0,67-57 0,0 1 0,1 1 0,0-1 0,1 2 0,0-1 0,1 1 0,0-1 0,1 2 0,-6 14 0,-1 13 0,4-8 0,-2-1 0,-1-1 0,-29 55 0,-137 185 0,152-238 0,0-2 0,-2 0 0,-1-2 0,-2-1 0,0-1 0,-43 26 0,-238 107 0,244-130 0,25-11 0,-58 31 0,26-2 0,32-19 0,-1-2 0,-50 21 0,54-28 0,-43 27 0,46-25 0,-55 25 0,4-14-1365,63-25-5461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4:37:50.87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24575,'0'1'0,"1"0"0,-1 0 0,0 0 0,1 0 0,0 0 0,-1 0 0,1 0 0,0 0 0,-1 0 0,1 0 0,0 0 0,0-1 0,0 1 0,0 0 0,0-1 0,0 1 0,0 0 0,0-1 0,0 1 0,0-1 0,1 1 0,30 10 0,-26-9 0,119 29 0,238 29 0,410-3-1119,5-49-198,-612-8 1018,39 0 289,1225-6-739,-834-33 1912,21 25 1054,-394 16-2103,-176-4-114,1-3 0,80-18 0,-39 6 0,461-40-1365,-471 54-5461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07:30:31.8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24575,'1251'33'0,"-822"-18"0,262 17 0,-160 12 0,552 39 0,-86-15 0,-629-59 0,48 3 0,1437 111 0,-1008-98 0,0-26 0,-306-1 0,-47-40 0,-292 17 0,-113 17 0,106-15 0,-162 17 0,0-2 0,0 0 0,-1-3 0,32-14 0,423-209 0,-446 216-1365,-9 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5:40:17.83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4073 0 24575,'-16'1'0,"1"0"0,0 1 0,0 1 0,0 0 0,0 1 0,-23 9 0,-79 44 0,74-34 0,-398 226 0,317-169 0,-162 138 0,119-67 0,7 8 0,-170 217 0,141-128 0,-164 285 0,-398 873 0,320-365-588,89 36 633,201-495-45,111-401 0,-9 232 0,39 471 0,7-718-20,44 265 1,-28-320 142,4-1 0,5-2 0,60 138 0,211 358-37,-187-383-82,399 739-4,-420-781 0,9-4 0,159 206 0,-162-245 0,-36-47 0,95 102 0,144 96 0,-151-142 0,-99-90 0,98 76 0,-33-44 0,46 36 0,232 128 0,2-45 0,-313-157 0,-2 3 0,-2 4 0,89 81 0,-150-116 0,37 46 0,9 11 0,-47-56 0,-1 1 0,-1 1 0,28 50 0,3 4 0,11 24 0,-8-13 0,-41-77-22,-4-12 73,-6-2-190,0-1-1,0 1 1,0 0 0,0 0-1,0-1 1,0 1-1,-1 0 1,1-1-1,0-3 1,6-45-6687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6:27:24.21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495 157 24575,'-87'83'0,"44"-44"0,2 2 0,1 1 0,-40 58 0,47-50 0,3 1 0,-29 70 0,39-78 0,9-23 0,2-1 0,1 1 0,0 0 0,2 1 0,0 0 0,1 0 0,-3 41 0,8-11 0,3 0 0,2 0 0,11 49 0,45 149 0,-59-239 0,20 69 0,4 16 0,24 156 0,-46-227 0,0 0 0,2 0 0,1-1 0,1 0 0,21 44 0,72 104 0,-45-80 0,-34-54 0,10 18 0,54 71 0,125 140 0,-164-214 0,1-1 0,2-3 0,107 78 0,191 92 0,-294-190 0,2-2 0,74 23 0,122 25 0,-137-42 0,-20-9 0,1-3 0,0-5 0,194 6 0,322 3 0,52 0 0,-152-28 0,-359-4 0,202-36 0,-319 36 0,0-2 0,0 0 0,-1-3 0,-1-1 0,62-35 0,-46 18 0,-1-3 0,83-75 0,-68 53 0,-11 8 0,62-68 0,-105 104 0,3-1 0,-2-1 0,0 0 0,0-1 0,-2 0 0,15-31 0,-19 34 0,84-221 0,-73 184 0,-3-1 0,13-95 0,3-436 0,-34 456 0,-6 0 0,-42-201 0,29 223 0,-4 0 0,-56-132 0,37 131 0,-4 3 0,-65-96 0,100 173 0,-3-5 0,-42-51 0,52 71 0,0 0 0,0 1 0,0 0 0,-1 0 0,-1 1 0,1 1 0,-1 0 0,0 0 0,-13-4 0,-21-5 0,-1 2 0,-70-11 0,-99-1 0,-8-1 0,-4-17 0,-62-9 0,195 39 0,-107 0 0,185 13 0,-516-13 0,306 3 0,-416 35 0,-50 3 0,482-15 0,5 1 0,37-1 0,-9-1 0,-182-13-1365,322 1-5461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6:50:05.3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 24575,'586'-2'47,"1119"14"-1056,-1265 8 976,215 3 1028,686-25-995,-1098 16 0,-1-1 0,114-15 0,222 4 0,-338 10 0,68 2 0,518-15-1365,-803 1-5461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14:26.67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3:35:59.20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80 0 24575,'0'1176'0,"-30"-1332"0,9-156 0,18 195 0,-9-21 0,0-30 0,11 154 0,1 6 0,0-1 0,0 1 0,1 0 0,0-1 0,2-11 0,3 11 0,-1 15 0,0 19 0,4 367 0,-11-248 0,1 149 0,1-1109-1365,0 777-5461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3:35:22.93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12 24575,'5'121'0,"26"144"0,-2-22 0,-20-117 0,17 150 0,-22-334 0,-18-94 0,0-50 0,14 144 0,-14-100 0,-2-4 0,13 114 0,-1 1 0,-3-1 0,-15-55 0,18 96 0,2 19 0,3 21 0,18 93 0,7-2 0,61 184 0,-66-243 0,-4 0 0,15 99 0,-23-114-56,-2-11-599,3 50 1,-9-57-6172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7:45.2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24 24575,'704'20'0,"-79"34"-1166,646 40-1100,464-81 2773,-1711-14 206,0-2 0,0 0 0,39-13 1,-32 8-678,36-4 0,383-31-36,-246 25 0,-184 17 0,0-1 0,-1-1 0,0-1 0,1 0 0,-1-2 0,-1 0 0,32-15 0,-30 11-273,1 1 0,-1 0 0,2 2 0,28-7 0,-26 9-6553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8:08.24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247 1 24575,'1'0'0,"0"1"0,0 0 0,1 0 0,-2 0 0,1-1 0,0 1 0,0 0 0,0 0 0,0 1 0,0-1 0,-1 0 0,1 0 0,-1 0 0,1 0 0,-1 1 0,1-1 0,-1 0 0,1 0 0,-1 1 0,0-1 0,0 0 0,0 3 0,1-1 0,1 13 0,0-1 0,-2 1 0,1-1 0,-2 1 0,0-1 0,-1 1 0,0-1 0,-2 0 0,-5 18 0,-9 21 0,-30 58 0,41-96 0,-117 265 0,121-274 0,-1 0 0,1-1 0,-1 0 0,0 0 0,-1 0 0,1 0 0,-1-1 0,-7 7 0,10-10 0,2-2 0,-1 1 0,1 0 0,-1 0 0,0 0 0,1-1 0,-1 1 0,1 0 0,0 0 0,-1 0 0,1 0 0,0 0 0,0 0 0,-1 0 0,1 0 0,0 0 0,0 0 0,0 0 0,0 0 0,0 0 0,0 0 0,1 0 0,-1 0 0,0 0 0,0 0 0,1 0 0,-1 0 0,1 0 0,-1-1 0,1 1 0,-1 0 0,2 1 0,23 26 0,-21-25 0,178 150 0,-78-69 0,-96-77-105,0 0 0,0-1 0,1 0 0,0 0 0,0-1 0,0 0 0,1-1 0,0 0 0,0-1 0,0 0 0,0 0 0,16 2 0,-6-4-6721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7:58.96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1 219 24575,'0'-218'0,"16"877"0,-9-385 0,-1-15 0,-7-258 4,1 0 0,0 0 0,0 1-1,0-1 1,0 0 0,0 0 0,0 1-1,0-1 1,1 0 0,-1 0 0,0 1-1,1-1 1,-1 0 0,1 0 0,-1 0 0,1 1-1,0-1 1,-1 0 0,1 0 0,0 0-1,0 0 1,0 0 0,0-1 0,1 3-1,0-4-75,-1 1-1,1 0 0,-1 0 0,1-1 0,-1 1 0,1-1 0,-1 1 0,1-1 0,-1 0 0,0 0 0,0 0 0,1 1 0,-1-1 0,0 0 0,0 0 0,0 0 0,0-1 0,0 1 0,2-3 0,18-22-6753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7:59.94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24575,'0'14'0,"0"12"0,0 16 0,0 13 0,0 16 0,0 17 0,0 7 0,0 1 0,0-3 0,0-9 0,0-9 0,0-5 0,5-9 0,1-11 0,0-10 0,-1-11-8191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07:30:33.6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24575,'1'1'0,"-1"0"0,0-1 0,0 1 0,1 0 0,-1 0 0,1 0 0,-1 0 0,1-1 0,-1 1 0,1 0 0,-1-1 0,1 1 0,0 0 0,-1-1 0,1 1 0,0-1 0,0 1 0,-1-1 0,1 1 0,0-1 0,0 1 0,0-1 0,-1 0 0,1 0 0,0 1 0,1-1 0,33 7 0,-25-5 0,559 59-13,-391-47-130,1103 64-639,-743-53 782,339 7 0,-365-6 919,-47-1-900,-69-13-19,83 2 0,-21-15-1365,-438 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8:01.49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25 24575,'1'9'0,"1"1"0,0-1 0,0 0 0,1 0 0,0 0 0,1 0 0,0 0 0,0 0 0,1-1 0,8 11 0,6 13 0,9 22 0,84 149 0,-81-153 0,73 89 0,-65-94 0,2-2 0,2-1 0,77 57 0,-63-57 0,-23-17 0,45 27 0,-78-52 0,-1 1 0,1-1 0,-1 1 0,1-1 0,0 1 0,-1-1 0,1 1 0,0-1 0,-1 0 0,1 1 0,0-1 0,-1 0 0,1 0 0,0 0 0,0 1 0,-1-1 0,1 0 0,0 0 0,-1 0 0,1 0 0,0 0 0,0 0 0,-1-1 0,1 1 0,0 0 0,0 0 0,-1 0 0,1-1 0,0 1 0,-1 0 0,1-1 0,0 1 0,-1-1 0,1 1 0,-1 0 0,1-1 0,-1 0 0,1 1 0,-1-1 0,1 1 0,-1-1 0,1 1 0,-1-1 0,0 0 0,1 1 0,-1-1 0,0 0 0,1 0 0,-1 0 0,1-6 0,0 1 0,-1-1 0,0 1 0,0-1 0,-1-6 0,-6-52 0,-28-113 0,-35-68 0,35 127 0,26 88 0,-49-200 0,52 210-1365,1 6-5461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8:02.45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24575,'0'5'0,"0"14"0,0 22 0,0 21 0,0 23 0,0 9 0,0 7 0,0 4 0,0 1 0,0-8 0,0-7 0,0-7 0,0-12 0,4-11 0,2-6 0,0-12-8191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8:27.15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24575,'0'9'0,"1"-1"0,1 0 0,-1 0 0,1 0 0,6 13 0,-1 4 0,40 167 0,38 340 0,-78-494 0,1 1 0,2-1 0,2-1 0,31 70 0,-34-82 0,-2 0 0,-1 1 0,-1-1 0,-1 1 0,1 38 0,3 17 0,-6-48 0,-1-23 0,-1 0 0,1 0 0,1-1 0,5 19 0,-7-25 0,1-1 0,1 0 0,-1 0 0,0 1 0,0-1 0,1 0 0,-1 0 0,1 0 0,0-1 0,-1 1 0,1 0 0,0-1 0,0 1 0,0-1 0,0 1 0,0-1 0,1 0 0,-1 0 0,0 0 0,1 0 0,-1 0 0,0-1 0,6 1 0,24 2 0,-1-1 0,1-2 0,0-1 0,0-2 0,56-12 0,83-25 0,195-37 0,-350 74 83,-27 2-1531,-6 2-5378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8:06:31.36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1081 135 24575,'55'-3'0,"1"-3"0,104-23 0,-15 1 0,518-32-582,7 51-148,-542 9 701,1838 5 758,-1946-5-416,-45 1-79,-1048 26-1033,0-27-629,561-1 1228,370-1 90,-275 13 368,-248 8 2017,500-20-2206,40 0-69,869 3-507,25 0-172,-384 6 677,593 6-109,-947-14 111,109 5 0,-136-4 0,-5 1 0,-15 1 0,-44 2 0,-127-1 0,-92-1-167,-1697-20-3122,1605 6 3289,63 2 0,-219-4-573,455 12-2290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8:06:35.67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230 0 24575,'707'28'-8,"-469"-15"-128,316 19-592,782 27 733,-1319-59-5,15 1 0,-61 4 0,-1422 92-154,721-58 324,675-35 418,-14 3-313,66-6-271,10 0-10,42-1-4,252 1 10,535-8 0,-632-9 0,-155 6 0,-45 3 0,-16 1 0,-18-1 0,0 1 0,-55-3 0,26 3 0,-729-54-862,-1 29 293,568 24 743,65 1-174,99 4 0,109 7 0,2023 86-1901,-1195-84 1062,-684-7-3355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8:07:11.97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0 161 24575,'33'-10'0,"162"-27"0,353-20 0,118 34 0,-625 21 0,80-15 0,-70 10 0,-1 2 0,1 3 0,72 4 0,-30 1 0,-63-4 0,-1 3 0,0 0 0,0 2 0,41 10 0,-12 2 0,0-2 0,1-3 0,0-3 0,61 2 0,99-12-1365,-236 2-5461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8:07:14.21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24575,'1543'0'-1365,"-1513"0"-5461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5:16:16.5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523 160 24575,'-15'1'0,"1"0"0,-1 1 0,1 1 0,0 0 0,-1 1 0,1 1 0,1 0 0,-1 1 0,1 0 0,0 1 0,-21 15 0,8-3 0,1 2 0,1 0 0,1 1 0,-28 36 0,20-20 0,2 1 0,-37 65 0,57-86 0,0 0 0,1 1 0,1-1 0,1 2 0,0-1 0,2 0 0,0 1 0,-2 39 0,9 254 0,-3-302 0,0 1 0,1 0 0,1-1 0,0 1 0,0-1 0,1 0 0,1 0 0,0 0 0,0 0 0,1 0 0,1-1 0,0 0 0,0 0 0,1 0 0,0-1 0,0 0 0,1 0 0,10 7 0,78 89 0,-60-64 0,2-1 0,69 56 0,-86-80 0,44 34 0,2-3 0,121 64 0,-64-48 0,-60-29 0,1-2 0,94 31 0,302 59 0,-347-100 0,1-5 0,127 2 0,377-20 0,-430-12 0,56 0 0,-85 15 0,128-4 0,-75-21 0,-197 21 0,-7 1 0,0-1 0,-1 0 0,1 0 0,-1-1 0,0 0 0,0-1 0,0 1 0,0-1 0,-1-1 0,0 0 0,0 0 0,0 0 0,0-1 0,-1 0 0,0 0 0,11-14 0,-2-3 0,-1-1 0,-1 0 0,19-51 0,9-18 0,-34 80 0,-2-1 0,0 1 0,0-1 0,-2 0 0,0 0 0,0-1 0,1-21 0,-6-107 0,0 63 0,2 32 0,0-30 0,-16-131 0,5 96 0,10 83 0,-1 1 0,-2-1 0,-1 1 0,-16-53 0,2 31 0,-3 1 0,-1 1 0,-34-51 0,42 76 0,-2 2 0,0 0 0,-2 0 0,0 2 0,-1 1 0,-1 0 0,-46-31 0,35 32 0,-1 1 0,0 2 0,-1 1 0,-1 2 0,-55-13 0,-185-21 0,272 46 0,-194-17 0,-261 12 0,50 3 0,57-40 0,168 15 0,-69-19 0,91 14 0,97 25 0,-1 2 0,-107 7 0,53 0 0,35-3 0,-96 3 0,175-1 0,0-1 0,0 2 0,-1-1 0,1 0 0,0 1 0,0 0 0,0 0 0,1 1 0,-1-1 0,0 1 0,1 0 0,0 0 0,0 1 0,0-1 0,0 1 0,0 0 0,1 0 0,-5 6 0,2-1 0,1 1 0,-1 0 0,2 0 0,-1 0 0,1 1 0,1 0 0,-3 16 0,5-23-151,0 0-1,0-1 0,0 1 0,-1 0 1,1-1-1,-1 1 0,0-1 1,-4 6-1,-4 3-6674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18T16:23:19.36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1419 0 24575,'11'1'0,"0"0"0,1 0 0,-1 1 0,-1 0 0,1 1 0,0 1 0,14 6 0,7 5 0,29 20 0,-51-29 0,90 56 0,119 98 0,-156-107 0,-2 3 0,90 107 0,-137-147 0,-1 1 0,-1 1 0,-1 0 0,0 0 0,12 32 0,-19-40 0,-1 0 0,-1 1 0,1-1 0,-2 0 0,1 1 0,-2-1 0,1 1 0,-1-1 0,-1 1 0,0-1 0,-1 1 0,0-1 0,-5 18 0,-3-2 0,-1 0 0,-2-1 0,0 0 0,-29 39 0,-81 89 0,113-140 0,-66 73 0,-106 95 0,14-25 0,126-112 0,-62 84 0,98-119 0,0 0 0,0 0 0,1 1 0,1 0 0,-1 0 0,2 0 0,-1 0 0,1 0 0,1 1 0,0 0 0,-1 17 0,3-19 0,1 0 0,0 1 0,0-1 0,0 0 0,2 1 0,-1-1 0,1 0 0,0 0 0,1-1 0,0 1 0,0-1 0,1 0 0,8 11 0,8 6 0,1-1 0,1-2 0,39 31 0,-35-31 0,7 5 0,1-2 0,2-1 0,0-2 0,2-1 0,68 25 0,-47-25 0,2-2 0,0-4 0,77 10 0,-135-25 0,1 1 0,0 0 0,0 0 0,-1 0 0,1 0 0,-1 1 0,1 0 0,-1 0 0,1 0 0,-1 0 0,6 5 0,-7-4 0,0 1 0,0-1 0,-1 0 0,0 1 0,0 0 0,0-1 0,0 1 0,0 0 0,-1 0 0,1 0 0,-1 0 0,0 0 0,0 6 0,6 47 0,-3 0 0,-3 0 0,-5 61 0,0-38 0,-5 1072 0,9-856 0,-1-286 0,1 0 0,-2 0 0,1-1 0,-2 1 0,1 0 0,-1-1 0,-7 15 0,-37 62 0,18-37 0,-118 188 0,119-194 0,19-30 0,0-1 0,-1-1 0,0 0 0,-1 0 0,0-1 0,-1-1 0,0 1 0,0-2 0,-16 8 0,-15 6 0,-68 24 0,90-38 0,-796 252-1084,570-188 1110,203-59-26,-598 155 0,614-164 0,28-4-23,0 0-1,-1 1 1,1-1 0,0 0-1,0 0 1,0 0 0,0 0-1,-1 0 1,1 0 0,0 0-1,0 0 1,0 0 0,0 0-1,0 0 1,-1 0 0,1 0 0,0 0-1,0 0 1,0 0 0,0 0-1,-1 0 1,1 0 0,0 0-1,0-1 1,0 1 0,0 0-1,0 0 1,0 0 0,-1 0-1,1 0 1,0 0 0,0 0 0,0 0-1,0-1 1,0 1 0,0 0-1,0 0 1,0 0 0,-1 0-1,1 0 1,0-1 0,0 1-1,0 0 1,0 0 0,0 0 0,0 0-1,0 0 1,0-1 0,0 1-1,0 0 1,6-7-5921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7:33:09.6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9:08:46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0 106 24575,'919'15'0,"656"-2"0,-986-15 0,-196 17 0,171-3 0,-375-14 0,-32 3 0,519-22 0,510-39 0,-487 46 0,325-19 0,1 30 0,-638 3 0,-62-12 0,-52-1 0,650 11 0,-477 4 0,-104 24 0,-153-6 0,585 34 0,-514-17 0,-158-21 0,-102-15 0,564 76 0,-431-65 0,355 47 0,-414-49 0,80 1 0,-42-5 0,152 20 0,191 9 0,-128-37 0,301 11 0,515 36 0,-860-44 0,230-4 0,-190-23 0,-111 6 0,-133 14 0,1039-47 0,-1071 51 0,1-3 0,58-12 0,1-1 0,299-12 0,3 27 0,-41 0 0,-323-1 0,-1-1 0,0-3 0,48-14 0,35-7 0,70 1-682,283-6-1,-436 34-6143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7:33:17.73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96 24575,'171'-1'0,"659"17"0,-577-8 0,-83-4 0,22 8 0,65 1 0,-159-12 0,443 22 0,-114 4 0,0-27 0,77 2 0,-166 23 0,80 2 0,-191-27 0,351-2 0,-193-24 0,62-1 0,2193 29 0,-2392-16 0,-41 1 0,367 14 0,62-3 0,-112-56 0,-231 18 0,-133 13 0,-95 15 0,88-7 0,-131 18-682,42-8-1,-42 3-6143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7:33:09.6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7:33:09.6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7:33:17.73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24 114 24575,'171'-1'0,"659"17"0,-577-8 0,-83-4 0,22 8 0,65 1 0,-159-12 0,443 22 0,-114 4 0,0-27 0,77 2 0,-166 23 0,80 2 0,-191-27 0,351-2 0,-193-24 0,62-1 0,2193 29 0,-2392-16 0,-41 1 0,367 14 0,62-3 0,-112-56 0,-231 18 0,-133 13 0,-95 15 0,88-7 0,-131 18-682,42-8-1,-42 3-6143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14:16:20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717 0 24575,'5'1'0,"-1"-1"0,0 1 0,0 0 0,0 0 0,0 0 0,0 0 0,0 1 0,-1 0 0,7 3 0,34 25 0,-24-15 0,7 5 0,-1 0 0,-1 2 0,-1 1 0,-1 1 0,-1 1 0,-1 1 0,-1 1 0,24 44 0,-29-44 0,-2 0 0,0 2 0,-2 0 0,-2 0 0,0 1 0,-2 0 0,-2 0 0,0 0 0,0 44 0,-5-49 0,-2 78 0,1-93 0,-1 0 0,0 0 0,0 0 0,-1-1 0,0 1 0,-1 0 0,-9 16 0,-45 56 0,39-57 0,1 1 0,-22 40 0,36-56 0,0 0 0,1 1 0,0 0 0,1 0 0,0 0 0,1 0 0,0 0 0,0 0 0,1 0 0,1 0 0,0 0 0,0 0 0,1 0 0,1 0 0,0-1 0,4 12 0,-1-8 0,0 0 0,0 0 0,1 0 0,1-1 0,0 0 0,1-1 0,1 1 0,0-2 0,0 1 0,1-2 0,13 12 0,-19-19 0,-1 1 0,0 0 0,-1 0 0,1 1 0,-1-1 0,0 1 0,0 0 0,0 0 0,-1 0 0,1 0 0,-1 0 0,-1 0 0,1 1 0,1 9 0,0 8 0,0 0 0,-2 29 0,0-30 0,-2 491 0,-2-201 0,4-182 0,-3 136 0,1-260 0,0-1 0,0 1 0,0 0 0,-1 0 0,0-1 0,-1 1 0,1-1 0,-1 1 0,0-1 0,0 0 0,0 0 0,-1-1 0,0 1 0,0-1 0,0 1 0,-7 4 0,-8 6 0,0-2 0,-38 21 0,52-31 0,-41 21 0,-2-2 0,-1-2 0,0-3 0,-1-1 0,-1-3 0,0-2 0,-1-2 0,-63 2 0,-330-8-1365,409-4-5461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8T14:16:25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0 325 24575,'10'0'0,"1"-1"0,-1-1 0,0 0 0,0 0 0,13-5 0,-13 4 0,293-99 0,205-52 0,-425 136 0,0 4 0,2 4 0,94 0 0,-22 13 0,160 25 0,923 186-771,-1084-185 862,-81-14-67,116 38 0,-152-39 102,-1 2 1,-1 2-1,-1 1 1,57 40-1,831 564-126,-902-610 0,-2 0 0,27 12 0,-39-21 0,0-1 0,1-1 0,-1 1 0,0-1 0,1 0 0,0-1 0,9 0 0,30-2 0,-1-3 0,1-1 0,59-16 0,-56 11 0,188-37-634,703-124-1432,-840 156 1940,262-43-236,-12-18-142,-323 68 546,0 0 1,-1-2 0,33-17-1,-56 24 75,0 0-1,0 0 1,-1 0 0,0-1-1,0 0 1,0 0-1,0 0 1,0 0 0,4-8-1,1-2 733,11-29 0,3-3-191,100-151-658,-120 192 0,-2 2 0,1 0 0,0 0 0,0 1 0,0-1 0,0 0 0,0 1 0,0-1 0,5-2 0,-6 4 0,0 1 0,0-1 0,1 1 0,-1 0 0,0 0 0,0 0 0,0 0 0,1-1 0,-1 2 0,0-1 0,0 0 0,0 0 0,1 0 0,-1 0 0,0 1 0,0-1 0,0 1 0,0-1 0,0 1 0,0-1 0,1 1 0,-1-1 0,-1 1 0,1 0 0,0 0 0,0 0 0,0-1 0,0 1 0,0 1 0,27 27 0,-2 2 0,-1 0 0,32 55 0,6 6 0,-55-82 0,53 73 0,73 75 0,-130-153 0,0-1 0,0 0 0,0 0 0,1 0 0,-1-1 0,1 0 0,0 1 0,0-2 0,0 1 0,1 0 0,-1-1 0,1 0 0,-1-1 0,1 1 0,0-1 0,-1 0 0,1 0 0,0-1 0,8 0 0,294 13 0,-164-3 0,2072 35-1300,-2180-45 1300,-12 1 0,0-1 0,1-1 0,-1-1 0,0-1 0,0-1 0,34-11 0,41-17 138,161-30 1,106 6 175,-185 31-378,309-44-106,149-22 185,-421 46-15,-79 13 0,393-59-873,-257 47 558,106-22-13,510-80-1014,-512 116 1249,-11 29-4,-242 2-13,2508-124-3325,-2484 109 3892,300 11 0,-46 53 89,1 22 336,-169-28-661,-156-30 251,148 33 2411,-219-45-2871,0 1 0,1 1 0,-1-1 0,0 1 0,0 1 0,-1 0 0,0 0-1,1 1 1,-2 0 0,1 0 0,-1 1 0,0 0 0,0 0 0,-1 0 0,0 1-1,0 0 1,-1 0 0,0 1 0,8 17 0,-5-4-6838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7:10:27.1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24575,'4'13'0,"1"-1"0,-1 0 0,2-1 0,0 1 0,0-1 0,10 13 0,7 10 0,100 145 0,73 93-1256,76 90-3771,69 77 3141,59 76-632,36 38 1610,1082 1296-2552,-928-1177 2914,1225 1339-216,-1267-1418 742,-53-57 20,-52-52 65,-47-56 196,-34-47-54,-41-50 360,-35-37-174,-32-39 611,531 551 4752,-721-739-5817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7:10:28.36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6503 0 24575,'-28'63'0,"-49"79"0,51-97 0,-91 154-705,-45 57-2115,-1016 1302-1039,-126-84 2678,1072-1218 1009,-986 1215-221,-78 304-1573,805-1050 1548,263-385 1299,140-208-321,31-43 1322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13:03:07.77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478 1 24575,'4'3'0,"0"0"0,0 0 0,0 0 0,1-1 0,-1 1 0,0-1 0,9 3 0,22 12 0,65 68 0,-43-33 0,-42-40 0,-1 1 0,-1 0 0,21 29 0,-29-35 0,0 0 0,0 1 0,-1 0 0,-1 0 0,1 0 0,-1 0 0,-1 1 0,1-1 0,-2 1 0,2 11 0,-1 279 0,-4-157 0,3-59 0,-4 94 0,-2-145 0,-1 0 0,-2 0 0,-12 33 0,9-33 0,2 0 0,1 0 0,-4 37 0,8 15 0,-3 22 0,6-99 0,-5 34 0,1 0 0,2 1 0,3 46 0,1-83 0,0 1 0,0-1 0,0 0 0,0 0 0,1 0 0,0 0 0,0 0 0,1 0 0,4 7 0,2 0 0,0-1 0,13 11 0,-13-12 0,0 0 0,0 0 0,10 17 0,-11-15 0,-1 1 0,0 0 0,-1 0 0,-1 0 0,0 1 0,-1 0 0,0 0 0,-1 0 0,2 30 0,-7 379 0,-24 46 0,14-335 0,-3 73 0,14-174 0,-3 80 0,2-95 0,-1-1 0,0 1 0,-1-1 0,-10 24 0,8-28 0,0 0 0,-1 0 0,-1-1 0,0 0 0,-1 0 0,0-1 0,-1 0 0,0-1 0,0 0 0,-1-1 0,0 0 0,-19 11 0,-21 15 0,-1-2 0,-2-2 0,-1-3 0,-84 31 0,123-55 0,-1 0 0,0 0 0,0-2 0,0 0 0,0-1 0,0-1 0,0 0 0,0-1 0,0-1 0,0-1 0,-31-9 0,-3 0-1365,28 9-5461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1T17:23:50.86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4618 0 24575,'1'1'0,"1"-1"0,-1 1 0,1-1 0,0 1 0,-1 0 0,0-1 0,1 1 0,-1 0 0,1 0 0,-1 0 0,0 0 0,0 1 0,1-1 0,-1 0 0,0 0 0,1 2 0,7 7 0,81 83 0,100 132 0,-142-167 0,46 58-37,155 195-265,-26 16 94,-198-285 299,-3 1 0,23 59 0,-37-81-56,-2 0-1,0 1 0,-1-1 0,-2 1 1,0 0-1,-1 0 0,-2 30 0,0-40-34,-1 1 0,-1-1 0,0 0 0,-1 0 0,0 0 0,-1-1 0,0 1 0,0-1 0,-2 0 0,-11 19 0,-17 18 0,-50 55 0,-19 26 0,82-100 0,6-9 0,0 1 0,1 0 0,2 1 0,0 1 0,1 0 0,-8 27 0,10-12 0,2-1 0,1 2 0,2-1 0,2 1 0,1-1 0,5 41 0,-2-69 0,0 0 0,1 0 0,0-1 0,0 0 0,1 1 0,0-1 0,0 0 0,1-1 0,0 1 0,1-1 0,8 9 0,4 4 0,1 0 0,39 30 0,-33-32 0,42 23 0,18 13 0,-75-46 0,1 1 0,-1 1 0,-1-1 0,0 1 0,0 1 0,-1 0 0,11 22 0,36 94 0,-55-127 0,15 44 0,-1 0 0,-3 1 0,-2 0 0,4 57 0,-3 188 0,-9-252 0,-3 65 0,-4-1 0,-37 188 0,16-161 0,-48 255 0,56-258 0,-2 135 0,16 44 0,48 430 0,-1-236 0,-11-121 0,-17-245 0,-12-116 0,0 0 0,-1 1 0,-1-1 0,-1 0 0,-5 26 0,4-36 0,0-1 0,0 0 0,-1 0 0,0-1 0,-1 1 0,1 0 0,-1-1 0,0 0 0,-1 0 0,0 0 0,0-1 0,0 1 0,0-1 0,-1-1 0,0 1 0,-12 7 0,-6 1 0,1-1 0,-2-1 0,-25 8 0,-155 35 0,-91-8-519,-71-12-1558,-544 4-1050,-1-34-257,856-4 3165,-1239-17-909,11-63 859,1086 59 2801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4:00:00.35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53 24575,'314'-13'0,"5"-1"0,1017 15 0,-1177-14 0,-2-1 0,24 15-1365,-159-1-5461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4:00:02.79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1 261 24575,'49'-14'0,"2"2"0,0 2 0,96-6 0,161 14 0,-179 4 0,1463-1 0,-927-1 0,-210-26 0,0-30 0,-166 18 0,17 0 0,38 4 0,627 17 0,-660 19 0,85-4 0,374 5 0,-356 24 0,-78-2 0,-25-1 0,130 3 0,-43-29 0,382 4 0,-519 10 0,61 1 0,-199-11 0,280-5 0,-106-20 0,54-1 0,-314 17-1365,-12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4:49:56.74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1 573 24575,'0'3'0,"0"-1"0,0 1 0,0 0 0,0-1 0,1 1 0,-1 0 0,1-1 0,-1 1 0,1-1 0,0 1 0,0-1 0,1 1 0,-1-1 0,0 0 0,1 1 0,2 2 0,-3-4 0,1 1 0,0-1 0,-1 0 0,1 0 0,0 0 0,0 0 0,0 0 0,0-1 0,0 1 0,0-1 0,0 1 0,0-1 0,0 0 0,0 1 0,0-1 0,4 0 0,3-2 0,1 0 0,-1 0 0,1 0 0,-1-1 0,0-1 0,0 1 0,12-9 0,69-37 0,171-85 0,-217 115 0,2 2 0,0 2 0,1 2 0,52-8 0,-73 16 0,0-1 0,0-1 0,0-2 0,-1 0 0,44-24 0,107-80 0,-93 57 0,16-13-1365,-67 44-5461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4:49:58.62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0 215 24575,'3'2'0,"0"-1"0,0 0 0,-1 1 0,1 0 0,-1 0 0,1 0 0,-1 0 0,0 0 0,1 0 0,-1 1 0,0-1 0,-1 1 0,4 5 0,6 5 0,13 14 0,-18-18 0,2 0 0,-1-1 0,1 1 0,0-2 0,1 1 0,0-1 0,0 0 0,1-1 0,-1 0 0,1-1 0,1 0 0,10 4 0,12-2 0,0-1 0,0-2 0,1-1 0,46-3 0,137-20 0,-41-10 0,216-65 0,163-92 0,-541 183-195,-1-1 0,-1-1 0,1 0 0,-1-1 0,0 0 0,18-14 0,-15 5-6631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8/22/2025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1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1026" name="Picture 2" descr="Grafana - Github Logo - CleanPNG / KissPNG">
            <a:extLst>
              <a:ext uri="{FF2B5EF4-FFF2-40B4-BE49-F238E27FC236}">
                <a16:creationId xmlns:a16="http://schemas.microsoft.com/office/drawing/2014/main" id="{4C19057A-8548-52C1-2D27-CBDB2782F4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499" y="170121"/>
            <a:ext cx="909797" cy="78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13" Type="http://schemas.openxmlformats.org/officeDocument/2006/relationships/customXml" Target="../ink/ink41.xml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12" Type="http://schemas.openxmlformats.org/officeDocument/2006/relationships/image" Target="../media/image120.png"/><Relationship Id="rId2" Type="http://schemas.openxmlformats.org/officeDocument/2006/relationships/image" Target="../media/image119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0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10" Type="http://schemas.openxmlformats.org/officeDocument/2006/relationships/image" Target="../media/image1190.png"/><Relationship Id="rId4" Type="http://schemas.openxmlformats.org/officeDocument/2006/relationships/image" Target="../media/image1160.png"/><Relationship Id="rId9" Type="http://schemas.openxmlformats.org/officeDocument/2006/relationships/customXml" Target="../ink/ink39.xml"/><Relationship Id="rId14" Type="http://schemas.openxmlformats.org/officeDocument/2006/relationships/image" Target="../media/image12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customXml" Target="../ink/ink44.xml"/><Relationship Id="rId4" Type="http://schemas.openxmlformats.org/officeDocument/2006/relationships/image" Target="../media/image12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customXml" Target="../ink/ink46.xml"/><Relationship Id="rId4" Type="http://schemas.openxmlformats.org/officeDocument/2006/relationships/image" Target="../media/image12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0.png"/><Relationship Id="rId5" Type="http://schemas.openxmlformats.org/officeDocument/2006/relationships/customXml" Target="../ink/ink50.xml"/><Relationship Id="rId4" Type="http://schemas.openxmlformats.org/officeDocument/2006/relationships/image" Target="../media/image149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customXml" Target="../ink/ink53.xml"/><Relationship Id="rId4" Type="http://schemas.openxmlformats.org/officeDocument/2006/relationships/image" Target="../media/image154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0.png"/><Relationship Id="rId5" Type="http://schemas.openxmlformats.org/officeDocument/2006/relationships/customXml" Target="../ink/ink55.xml"/><Relationship Id="rId4" Type="http://schemas.openxmlformats.org/officeDocument/2006/relationships/image" Target="../media/image168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customXml" Target="../ink/ink57.xml"/><Relationship Id="rId4" Type="http://schemas.openxmlformats.org/officeDocument/2006/relationships/image" Target="../media/image178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3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34.png"/><Relationship Id="rId4" Type="http://schemas.openxmlformats.org/officeDocument/2006/relationships/customXml" Target="../ink/ink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customXml" Target="../ink/ink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customXml" Target="../ink/ink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0.png"/><Relationship Id="rId5" Type="http://schemas.openxmlformats.org/officeDocument/2006/relationships/customXml" Target="../ink/ink9.xml"/><Relationship Id="rId4" Type="http://schemas.openxmlformats.org/officeDocument/2006/relationships/image" Target="../media/image67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16.xml"/><Relationship Id="rId18" Type="http://schemas.openxmlformats.org/officeDocument/2006/relationships/image" Target="../media/image78.png"/><Relationship Id="rId3" Type="http://schemas.openxmlformats.org/officeDocument/2006/relationships/customXml" Target="../ink/ink11.xml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75.png"/><Relationship Id="rId17" Type="http://schemas.openxmlformats.org/officeDocument/2006/relationships/customXml" Target="../ink/ink18.xml"/><Relationship Id="rId2" Type="http://schemas.openxmlformats.org/officeDocument/2006/relationships/image" Target="../media/image71.png"/><Relationship Id="rId16" Type="http://schemas.openxmlformats.org/officeDocument/2006/relationships/image" Target="../media/image77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customXml" Target="../ink/ink15.xml"/><Relationship Id="rId24" Type="http://schemas.openxmlformats.org/officeDocument/2006/relationships/image" Target="../media/image81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10" Type="http://schemas.openxmlformats.org/officeDocument/2006/relationships/image" Target="../media/image74.png"/><Relationship Id="rId19" Type="http://schemas.openxmlformats.org/officeDocument/2006/relationships/customXml" Target="../ink/ink19.xml"/><Relationship Id="rId4" Type="http://schemas.openxmlformats.org/officeDocument/2006/relationships/image" Target="../media/image710.png"/><Relationship Id="rId9" Type="http://schemas.openxmlformats.org/officeDocument/2006/relationships/customXml" Target="../ink/ink14.xml"/><Relationship Id="rId14" Type="http://schemas.openxmlformats.org/officeDocument/2006/relationships/image" Target="../media/image76.png"/><Relationship Id="rId22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7" Type="http://schemas.openxmlformats.org/officeDocument/2006/relationships/image" Target="../media/image89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6.xml"/><Relationship Id="rId5" Type="http://schemas.openxmlformats.org/officeDocument/2006/relationships/image" Target="../media/image880.png"/><Relationship Id="rId4" Type="http://schemas.openxmlformats.org/officeDocument/2006/relationships/customXml" Target="../ink/ink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customXml" Target="../ink/ink29.xml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Delivery Fundamentals 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Grafana</a:t>
            </a:r>
          </a:p>
        </p:txBody>
      </p:sp>
      <p:pic>
        <p:nvPicPr>
          <p:cNvPr id="2050" name="Picture 2" descr="Grafana - Github Logo - CleanPNG / KissPNG">
            <a:extLst>
              <a:ext uri="{FF2B5EF4-FFF2-40B4-BE49-F238E27FC236}">
                <a16:creationId xmlns:a16="http://schemas.microsoft.com/office/drawing/2014/main" id="{88C6432F-2473-78BC-71F1-618B5B93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69552"/>
            <a:ext cx="20955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E337A-E260-EC4E-4072-13BD1DFCA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39100" y="1524001"/>
            <a:ext cx="8465799" cy="47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81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192E7-2382-5189-8311-EC9A2353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GITLAB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B1FEB-E646-A7F5-92FA-BE1C1100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02" y="1828800"/>
            <a:ext cx="9144000" cy="39061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9362A3-01D2-3F58-B8BA-FE02BE52351F}"/>
                  </a:ext>
                </a:extLst>
              </p14:cNvPr>
              <p14:cNvContentPartPr/>
              <p14:nvPr/>
            </p14:nvContentPartPr>
            <p14:xfrm>
              <a:off x="4244598" y="4842470"/>
              <a:ext cx="28800" cy="423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9362A3-01D2-3F58-B8BA-FE02BE5235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8478" y="4836350"/>
                <a:ext cx="41040" cy="4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7398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192E7-2382-5189-8311-EC9A2353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GITLAB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DB19F-5D83-0F00-C531-31603F1D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1049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837576-9557-54B1-011A-2CE9C22E2FD7}"/>
                  </a:ext>
                </a:extLst>
              </p14:cNvPr>
              <p14:cNvContentPartPr/>
              <p14:nvPr/>
            </p14:nvContentPartPr>
            <p14:xfrm>
              <a:off x="3218958" y="2421830"/>
              <a:ext cx="84600" cy="39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837576-9557-54B1-011A-2CE9C22E2F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2838" y="2415710"/>
                <a:ext cx="96840" cy="4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4715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B946BB-7D35-02F3-58B8-A230E5C1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Link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610EC-184E-247C-27EF-20EAC8BA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679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644AD6-8416-6ECC-A014-B65E523CE942}"/>
                  </a:ext>
                </a:extLst>
              </p14:cNvPr>
              <p14:cNvContentPartPr/>
              <p14:nvPr/>
            </p14:nvContentPartPr>
            <p14:xfrm>
              <a:off x="877158" y="4526390"/>
              <a:ext cx="2003040" cy="74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644AD6-8416-6ECC-A014-B65E523CE9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038" y="4520270"/>
                <a:ext cx="20152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1C746FC-7946-C22B-5B84-8E77ABB4338F}"/>
                  </a:ext>
                </a:extLst>
              </p14:cNvPr>
              <p14:cNvContentPartPr/>
              <p14:nvPr/>
            </p14:nvContentPartPr>
            <p14:xfrm>
              <a:off x="3643398" y="4002590"/>
              <a:ext cx="171720" cy="393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1C746FC-7946-C22B-5B84-8E77ABB433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7278" y="3996470"/>
                <a:ext cx="18396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352C53D-2EA9-9BFA-287F-E48199D6674A}"/>
              </a:ext>
            </a:extLst>
          </p:cNvPr>
          <p:cNvGrpSpPr/>
          <p:nvPr/>
        </p:nvGrpSpPr>
        <p:grpSpPr>
          <a:xfrm>
            <a:off x="2649438" y="4021310"/>
            <a:ext cx="939600" cy="675000"/>
            <a:chOff x="2649438" y="4021310"/>
            <a:chExt cx="93960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7B93D4-355A-54D0-770F-3EAB571F69D0}"/>
                    </a:ext>
                  </a:extLst>
                </p14:cNvPr>
                <p14:cNvContentPartPr/>
                <p14:nvPr/>
              </p14:nvContentPartPr>
              <p14:xfrm>
                <a:off x="2985318" y="4166390"/>
                <a:ext cx="32400" cy="440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7B93D4-355A-54D0-770F-3EAB571F6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79198" y="4160270"/>
                  <a:ext cx="446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BF6063-C608-984F-0274-481B911A402E}"/>
                    </a:ext>
                  </a:extLst>
                </p14:cNvPr>
                <p14:cNvContentPartPr/>
                <p14:nvPr/>
              </p14:nvContentPartPr>
              <p14:xfrm>
                <a:off x="3153438" y="4161350"/>
                <a:ext cx="7920" cy="35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BF6063-C608-984F-0274-481B911A402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47318" y="4155230"/>
                  <a:ext cx="201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E9B590-F53E-357F-56DC-583F19E4CB8E}"/>
                    </a:ext>
                  </a:extLst>
                </p14:cNvPr>
                <p14:cNvContentPartPr/>
                <p14:nvPr/>
              </p14:nvContentPartPr>
              <p14:xfrm>
                <a:off x="3200238" y="4143350"/>
                <a:ext cx="281880" cy="347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E9B590-F53E-357F-56DC-583F19E4CB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94118" y="4137230"/>
                  <a:ext cx="2941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8EFFD5-5AE7-B99C-3B4D-3D966DD4DCFF}"/>
                    </a:ext>
                  </a:extLst>
                </p14:cNvPr>
                <p14:cNvContentPartPr/>
                <p14:nvPr/>
              </p14:nvContentPartPr>
              <p14:xfrm>
                <a:off x="3582918" y="4021310"/>
                <a:ext cx="6120" cy="404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8EFFD5-5AE7-B99C-3B4D-3D966DD4DCF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76798" y="4015190"/>
                  <a:ext cx="18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4516DE-CADF-8829-4C61-DF7BCC2FBE2D}"/>
                    </a:ext>
                  </a:extLst>
                </p14:cNvPr>
                <p14:cNvContentPartPr/>
                <p14:nvPr/>
              </p14:nvContentPartPr>
              <p14:xfrm>
                <a:off x="2649438" y="4161350"/>
                <a:ext cx="410040" cy="534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4516DE-CADF-8829-4C61-DF7BCC2FBE2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43318" y="4155230"/>
                  <a:ext cx="422280" cy="54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05981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B946BB-7D35-02F3-58B8-A230E5C1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1046A-F454-EBDF-F032-494B20DD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4" y="1447800"/>
            <a:ext cx="845497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23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43E55A-1645-F9B5-CCDC-6F9C2D32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Panel Link for Various Time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7B595-C9D7-4E81-5497-5F54338C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36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253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43E55A-1645-F9B5-CCDC-6F9C2D32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Panel Link for Various Time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469C9-5311-D5D4-96AC-F00C14EC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855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C7AC79-7F76-5D97-1BFB-8421E0124FFE}"/>
                  </a:ext>
                </a:extLst>
              </p14:cNvPr>
              <p14:cNvContentPartPr/>
              <p14:nvPr/>
            </p14:nvContentPartPr>
            <p14:xfrm>
              <a:off x="7047558" y="2554670"/>
              <a:ext cx="1779840" cy="4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C7AC79-7F76-5D97-1BFB-8421E0124F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1438" y="2548550"/>
                <a:ext cx="17920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D0226A-7F38-DFBB-A98E-7B17019FEAF7}"/>
                  </a:ext>
                </a:extLst>
              </p14:cNvPr>
              <p14:cNvContentPartPr/>
              <p14:nvPr/>
            </p14:nvContentPartPr>
            <p14:xfrm>
              <a:off x="673038" y="2892350"/>
              <a:ext cx="1153440" cy="104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D0226A-7F38-DFBB-A98E-7B17019FEA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918" y="2886230"/>
                <a:ext cx="1165680" cy="1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82080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43E55A-1645-F9B5-CCDC-6F9C2D32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Panel Link for Various Time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EF39C-A116-B410-6DF3-A73365D2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046"/>
            <a:ext cx="9144000" cy="26719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16BC3E-2EC8-7B45-AEA4-18C4CEE96C10}"/>
                  </a:ext>
                </a:extLst>
              </p14:cNvPr>
              <p14:cNvContentPartPr/>
              <p14:nvPr/>
            </p14:nvContentPartPr>
            <p14:xfrm>
              <a:off x="7483158" y="2489150"/>
              <a:ext cx="983520" cy="58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16BC3E-2EC8-7B45-AEA4-18C4CEE96C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7038" y="2483030"/>
                <a:ext cx="9957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41C5C1-7D4D-3D3C-6326-C7AFA98324CF}"/>
                  </a:ext>
                </a:extLst>
              </p14:cNvPr>
              <p14:cNvContentPartPr/>
              <p14:nvPr/>
            </p14:nvContentPartPr>
            <p14:xfrm>
              <a:off x="624798" y="2938790"/>
              <a:ext cx="5666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41C5C1-7D4D-3D3C-6326-C7AFA98324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678" y="2932670"/>
                <a:ext cx="57888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3893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Renderer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472E8-2715-A339-AAEC-D6CDB01D6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546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Renderer using docker-compose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2C5D3-B865-11C3-6CA5-A7AD61AE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68" y="1447800"/>
            <a:ext cx="745746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216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Renderer-Grafana.ini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89A8B-CABE-C344-ACF4-C95938B6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0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0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43E1A-CF8F-A9C1-FA59-5DCF7B45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371600"/>
            <a:ext cx="9144000" cy="51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866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040F8-74D7-CFB4-25B7-0F8929D0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8763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39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64F32-EDEB-141D-4452-5017CD3D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8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68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Query Variable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7BD15-1ADE-151F-1839-53ED07A1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3" y="1322833"/>
            <a:ext cx="8065030" cy="52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551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Prometheus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39111-FD10-83ED-A803-43003592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1" y="1206062"/>
            <a:ext cx="8527598" cy="52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83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Prometheus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8D0EA-FC7B-CC53-12E0-25847052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" y="1371600"/>
            <a:ext cx="9144000" cy="49676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5015A9-1980-5F26-ABFC-6EE9F1FAB119}"/>
                  </a:ext>
                </a:extLst>
              </p14:cNvPr>
              <p14:cNvContentPartPr/>
              <p14:nvPr/>
            </p14:nvContentPartPr>
            <p14:xfrm>
              <a:off x="175878" y="5149190"/>
              <a:ext cx="1467720" cy="776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5015A9-1980-5F26-ABFC-6EE9F1FAB1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758" y="5143070"/>
                <a:ext cx="1479960" cy="78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7186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Prometheus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A24D8-85A6-9670-2DAF-81C7BC28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600200"/>
            <a:ext cx="9144000" cy="46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395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41E9-4609-17A0-AB8E-E16032CE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06" y="1828801"/>
            <a:ext cx="8282890" cy="39787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63A8F3-1604-9F04-F141-ECA491D61C98}"/>
                  </a:ext>
                </a:extLst>
              </p14:cNvPr>
              <p14:cNvContentPartPr/>
              <p14:nvPr/>
            </p14:nvContentPartPr>
            <p14:xfrm>
              <a:off x="3743204" y="3840442"/>
              <a:ext cx="854640" cy="200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63A8F3-1604-9F04-F141-ECA491D61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7084" y="3834322"/>
                <a:ext cx="866880" cy="20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2110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60CD4-C0E7-C584-5640-5585BEE0A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7F99AA-EFC5-0A68-0E06-12499181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A8AEE-8E25-3D45-6215-19409C9C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2133600"/>
            <a:ext cx="8378165" cy="373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38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EA4F2-519A-908F-A2AB-5382AFE7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F6C966-7F6D-FE30-3339-D80A0C6A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EE338-7F40-A750-AE6E-9E264E38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36" y="1363689"/>
            <a:ext cx="8458200" cy="50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39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AF8C-A08B-40D0-5A40-573CB4CA9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52097-A1B5-8DDD-6555-53125D2C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315E7-20AC-638F-131E-47C9BAC9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7980496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1F894-6197-1AB0-3544-78BAB58D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295400"/>
            <a:ext cx="9144000" cy="52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397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D9E2B-23F7-C5B7-15BC-B6CD485D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44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497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CAFEA-8240-29C3-7E14-9607BF59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38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694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8BA8A-187A-217E-45E5-C82630AC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534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029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EB998-A0CF-5FA5-9B13-58E51FFE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3" y="1295400"/>
            <a:ext cx="848092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768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MSSQL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BAA72-D02E-BF77-97F7-DC071FA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89" y="1371600"/>
            <a:ext cx="594922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088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MSSQL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6800D-AE46-0E1E-5CCC-2444B577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6019800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294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MSSQL Query Variable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BAE1D-3A1B-715C-DCFC-691404B2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696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3692FD-619F-52A5-F583-800AE27FA9ED}"/>
                  </a:ext>
                </a:extLst>
              </p14:cNvPr>
              <p14:cNvContentPartPr/>
              <p14:nvPr/>
            </p14:nvContentPartPr>
            <p14:xfrm>
              <a:off x="-1362402" y="116615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3692FD-619F-52A5-F583-800AE27FA9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68522" y="116003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23339A-4B15-3CAF-2612-BF26821E2F24}"/>
                  </a:ext>
                </a:extLst>
              </p14:cNvPr>
              <p14:cNvContentPartPr/>
              <p14:nvPr/>
            </p14:nvContentPartPr>
            <p14:xfrm>
              <a:off x="568998" y="5806550"/>
              <a:ext cx="4273920" cy="91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23339A-4B15-3CAF-2612-BF26821E2F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878" y="5800430"/>
                <a:ext cx="428616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0838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1E593-6739-D238-E121-24462C08E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14F1A-C69F-E5C4-0657-AB596310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Postgres Connection – Password Postgres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447C674-7749-075B-B3ED-14DEEFD6445A}"/>
                  </a:ext>
                </a:extLst>
              </p14:cNvPr>
              <p14:cNvContentPartPr/>
              <p14:nvPr/>
            </p14:nvContentPartPr>
            <p14:xfrm>
              <a:off x="-1362402" y="116615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447C674-7749-075B-B3ED-14DEEFD644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368522" y="116003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0F6B046-9419-0A63-0EC5-8A60D473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752600"/>
            <a:ext cx="7844766" cy="410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113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D3B40-4B5E-4F8C-52A4-63BBABEC0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AF8499-DF43-07B3-5BDF-0E27C6994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Postgres Query Variable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D73C36-64C8-59D6-7900-045DC5AD7903}"/>
                  </a:ext>
                </a:extLst>
              </p14:cNvPr>
              <p14:cNvContentPartPr/>
              <p14:nvPr/>
            </p14:nvContentPartPr>
            <p14:xfrm>
              <a:off x="-1362402" y="116615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D73C36-64C8-59D6-7900-045DC5AD79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368522" y="116003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262CC6D-3D9F-126A-6B8A-5FC11D417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8" y="1600200"/>
            <a:ext cx="9144000" cy="46042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64CD6C-B56A-9418-AD4B-60717A40BE30}"/>
                  </a:ext>
                </a:extLst>
              </p14:cNvPr>
              <p14:cNvContentPartPr/>
              <p14:nvPr/>
            </p14:nvContentPartPr>
            <p14:xfrm>
              <a:off x="2590800" y="5867400"/>
              <a:ext cx="4275137" cy="9207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64CD6C-B56A-9418-AD4B-60717A40BE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4678" y="5861237"/>
                <a:ext cx="4287380" cy="1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02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MSSQL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C7974-256F-C39C-31CE-94E67FCB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0200"/>
            <a:ext cx="610096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36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BD8FF-8D1F-68B7-6429-E6CEE6F1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295400"/>
            <a:ext cx="9144000" cy="521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003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</a:t>
            </a:r>
            <a:r>
              <a:rPr lang="en-IN" dirty="0" err="1"/>
              <a:t>Infinitydb</a:t>
            </a:r>
            <a:r>
              <a:rPr lang="en-IN" dirty="0"/>
              <a:t>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EF0AF-AD14-FF83-BE38-E009348A2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599"/>
            <a:ext cx="8292106" cy="53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148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</a:t>
            </a:r>
            <a:r>
              <a:rPr lang="en-IN" dirty="0" err="1"/>
              <a:t>db</a:t>
            </a:r>
            <a:r>
              <a:rPr lang="en-IN" dirty="0"/>
              <a:t>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CEF8D-F9ED-D0CE-008B-3D92B964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8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624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856FD-1235-1715-3D80-B7208C02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Configure Vault with Grafana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98931-720F-D67A-771A-B976CD54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" y="2209800"/>
            <a:ext cx="9144000" cy="33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550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6D85C-78D4-567B-F572-2DE1178264B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🔹 What is Grafana Loki?</a:t>
            </a:r>
          </a:p>
          <a:p>
            <a:r>
              <a:rPr lang="en-US" dirty="0"/>
              <a:t>Loki is a </a:t>
            </a:r>
            <a:r>
              <a:rPr lang="en-US" b="1" dirty="0"/>
              <a:t>horizontally scalable, highly available log aggregation system</a:t>
            </a:r>
            <a:r>
              <a:rPr lang="en-US" dirty="0"/>
              <a:t>.</a:t>
            </a:r>
          </a:p>
          <a:p>
            <a:r>
              <a:rPr lang="en-US" dirty="0"/>
              <a:t>Inspired by Prometheus but for </a:t>
            </a:r>
            <a:r>
              <a:rPr lang="en-US" b="1" dirty="0"/>
              <a:t>logs instead of metrics</a:t>
            </a:r>
            <a:r>
              <a:rPr lang="en-US" dirty="0"/>
              <a:t>.</a:t>
            </a:r>
          </a:p>
          <a:p>
            <a:r>
              <a:rPr lang="en-US" dirty="0"/>
              <a:t>It doesn’t index the full log text like Elasticsearch — only </a:t>
            </a:r>
            <a:r>
              <a:rPr lang="en-US" b="1" dirty="0"/>
              <a:t>labels (metadata)</a:t>
            </a:r>
            <a:r>
              <a:rPr lang="en-US" dirty="0"/>
              <a:t> are indexed.</a:t>
            </a:r>
          </a:p>
          <a:p>
            <a:r>
              <a:rPr lang="en-US" dirty="0"/>
              <a:t>This makes it </a:t>
            </a:r>
            <a:r>
              <a:rPr lang="en-US" b="1" dirty="0"/>
              <a:t>cheaper and faster</a:t>
            </a:r>
            <a:r>
              <a:rPr lang="en-US" dirty="0"/>
              <a:t> to run compared to Elastic stack.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C1D56-BDFD-CA45-8F05-F2F229E9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Loki</a:t>
            </a:r>
          </a:p>
        </p:txBody>
      </p:sp>
    </p:spTree>
    <p:extLst>
      <p:ext uri="{BB962C8B-B14F-4D97-AF65-F5344CB8AC3E}">
        <p14:creationId xmlns:p14="http://schemas.microsoft.com/office/powerpoint/2010/main" val="2317897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8D5C0-67BF-6E67-5333-EB0C52948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9FB87F-15F9-204D-B4BA-1F73D923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A51B08E-5848-FB51-A982-55A89656AE32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57201" y="1295400"/>
            <a:ext cx="8305799" cy="5105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en-US" altLang="en-US" b="1" dirty="0"/>
              <a:t>🔹 Loki Components</a:t>
            </a:r>
          </a:p>
          <a:p>
            <a:pPr lvl="1"/>
            <a:r>
              <a:rPr lang="en-US" altLang="en-US" dirty="0"/>
              <a:t>Loki (server) Stores and queries logs.</a:t>
            </a:r>
          </a:p>
          <a:p>
            <a:pPr lvl="1"/>
            <a:r>
              <a:rPr lang="en-US" altLang="en-US" dirty="0"/>
              <a:t>Promtail Agent that collects logs from files (e.g., /var/log/*) and pushes them to Loki.</a:t>
            </a:r>
          </a:p>
          <a:p>
            <a:pPr lvl="1"/>
            <a:r>
              <a:rPr lang="en-US" altLang="en-US" dirty="0"/>
              <a:t>Grafana</a:t>
            </a:r>
            <a:br>
              <a:rPr lang="en-US" altLang="en-US" dirty="0"/>
            </a:br>
            <a:r>
              <a:rPr lang="en-US" altLang="en-US" dirty="0"/>
              <a:t>Used to visualize and query logs with </a:t>
            </a:r>
            <a:r>
              <a:rPr lang="en-US" altLang="en-US" dirty="0" err="1"/>
              <a:t>LogQL</a:t>
            </a:r>
            <a:r>
              <a:rPr lang="en-US" altLang="en-US" dirty="0"/>
              <a:t> (Loki Query Language).</a:t>
            </a:r>
          </a:p>
          <a:p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70643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26D5F-A0BB-1445-06F4-B19FCC6EC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6145B-42E3-05D5-B3E3-C3F79EF1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3D879A-D62F-6903-465E-FF5B83688D44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57201" y="1295400"/>
            <a:ext cx="8305799" cy="5105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en-US" altLang="en-US" dirty="0"/>
              <a:t>Promtail is an agent that collects logs from various sources and sends them to Loki for storage and querying. </a:t>
            </a:r>
          </a:p>
          <a:p>
            <a:r>
              <a:rPr lang="en-US" altLang="en-US" dirty="0"/>
              <a:t>It’s part of the Grafana Loki logging stack, designed to simplify log collection and forwarding.</a:t>
            </a:r>
          </a:p>
        </p:txBody>
      </p:sp>
    </p:spTree>
    <p:extLst>
      <p:ext uri="{BB962C8B-B14F-4D97-AF65-F5344CB8AC3E}">
        <p14:creationId xmlns:p14="http://schemas.microsoft.com/office/powerpoint/2010/main" val="37298300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10255-E10F-A431-06CC-33A32F4ED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23930-6A44-CCA4-CD0B-3072B610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2141A9-33CC-D3AC-A87F-F93AA287E924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457201" y="1295400"/>
            <a:ext cx="8305799" cy="51053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en-US" altLang="en-US" dirty="0"/>
              <a:t>The Loki Stack Helm chart is a pre-configured set of resources that deploys the full Loki logging stack in Kubernetes. </a:t>
            </a:r>
          </a:p>
          <a:p>
            <a:r>
              <a:rPr lang="en-US" altLang="en-US" dirty="0"/>
              <a:t>This Helm chart simplifies the deployment and management of Loki, Promtail, and other optional components like Grafana, making it easier to set up a complete logging solution within a 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17398975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856FD-1235-1715-3D80-B7208C02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</a:t>
            </a:r>
          </a:p>
        </p:txBody>
      </p:sp>
      <p:pic>
        <p:nvPicPr>
          <p:cNvPr id="1026" name="Picture 2" descr="**Loki logging stack**">
            <a:extLst>
              <a:ext uri="{FF2B5EF4-FFF2-40B4-BE49-F238E27FC236}">
                <a16:creationId xmlns:a16="http://schemas.microsoft.com/office/drawing/2014/main" id="{38FD5FD4-5620-0E0B-6FA7-2FE78758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" y="2133600"/>
            <a:ext cx="9144000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235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B879-DEAC-E986-05C8-E5D802D3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BF79F-2B4D-3593-CFCC-E0192AA5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762ECD0-4004-1AB7-069B-3ED429B7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5" y="1828800"/>
            <a:ext cx="9144000" cy="38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888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856FD-1235-1715-3D80-B7208C02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</a:t>
            </a:r>
          </a:p>
        </p:txBody>
      </p:sp>
      <p:pic>
        <p:nvPicPr>
          <p:cNvPr id="2050" name="Picture 2" descr="Getting started sample application">
            <a:extLst>
              <a:ext uri="{FF2B5EF4-FFF2-40B4-BE49-F238E27FC236}">
                <a16:creationId xmlns:a16="http://schemas.microsoft.com/office/drawing/2014/main" id="{75BC667A-3FE9-4E4D-7E7C-B39037B1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131050" cy="539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48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4C8DB-CA93-A8AB-7272-B38282920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/>
          <a:stretch/>
        </p:blipFill>
        <p:spPr>
          <a:xfrm>
            <a:off x="372665" y="1905000"/>
            <a:ext cx="8382000" cy="37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50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840B3-11FC-02C6-51A3-6D10BFC25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2024EC-2635-43EA-150D-0F78DCED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</a:t>
            </a:r>
          </a:p>
        </p:txBody>
      </p:sp>
      <p:pic>
        <p:nvPicPr>
          <p:cNvPr id="2" name="Picture 2" descr="Loki implementation steps">
            <a:extLst>
              <a:ext uri="{FF2B5EF4-FFF2-40B4-BE49-F238E27FC236}">
                <a16:creationId xmlns:a16="http://schemas.microsoft.com/office/drawing/2014/main" id="{88CE3928-D801-29C6-5774-4656FC196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97138"/>
            <a:ext cx="8610600" cy="1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7155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F7BF37-D4F3-99CE-624D-B45DBB641B3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Refer Loki.txt E:\accgrafana2025\lokiconfig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F856FD-1235-1715-3D80-B7208C02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</a:t>
            </a:r>
          </a:p>
        </p:txBody>
      </p:sp>
    </p:spTree>
    <p:extLst>
      <p:ext uri="{BB962C8B-B14F-4D97-AF65-F5344CB8AC3E}">
        <p14:creationId xmlns:p14="http://schemas.microsoft.com/office/powerpoint/2010/main" val="33015334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CD581-7331-A42E-FAB0-198CA51B8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DC2F53-1992-4A42-A33E-B554BECE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 DS Auto Generated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00543-AD7E-B338-9A6D-D5197E5D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17" y="1597794"/>
            <a:ext cx="7920966" cy="487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678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03BFE-27C3-CCD3-1935-6E691E1DE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B8496-7823-A790-545A-4BF53287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 DS Auto Generated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394B7-F1F8-0D20-1DDB-CE6BF78A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9" y="1447801"/>
            <a:ext cx="8493118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368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4F1C1-968D-A28E-BDFB-59B0F218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Customization </a:t>
            </a:r>
            <a:r>
              <a:rPr lang="en-IN" dirty="0" err="1"/>
              <a:t>Cheatsheet</a:t>
            </a:r>
            <a:r>
              <a:rPr lang="en-IN" dirty="0"/>
              <a:t> </a:t>
            </a:r>
          </a:p>
        </p:txBody>
      </p:sp>
      <p:pic>
        <p:nvPicPr>
          <p:cNvPr id="1026" name="Picture 2" descr="Configuration, cleaning, visual and hands-on categories to Customize Grafana.">
            <a:extLst>
              <a:ext uri="{FF2B5EF4-FFF2-40B4-BE49-F238E27FC236}">
                <a16:creationId xmlns:a16="http://schemas.microsoft.com/office/drawing/2014/main" id="{4A89FD4E-24FE-4E73-CFE4-912B2F93D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 bwMode="auto">
          <a:xfrm>
            <a:off x="533399" y="1371600"/>
            <a:ext cx="8205261" cy="508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8784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4F1C1-968D-A28E-BDFB-59B0F218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Customization </a:t>
            </a:r>
            <a:r>
              <a:rPr lang="en-IN" dirty="0" err="1"/>
              <a:t>Cheatsheet</a:t>
            </a:r>
            <a:r>
              <a:rPr lang="en-IN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52C2FA-98F5-1E7D-7CE8-3C3B1267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4" y="1600200"/>
            <a:ext cx="8507012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908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33F6D-044E-41FC-D053-48ADFBCD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4063F9-8C9F-EBE9-B4DD-DDC3C8DC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Customization </a:t>
            </a:r>
            <a:r>
              <a:rPr lang="en-IN" dirty="0" err="1"/>
              <a:t>Cheatsheet</a:t>
            </a:r>
            <a:r>
              <a:rPr lang="en-IN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71B6D-6548-CE78-BA3B-22779F5C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4" y="1600200"/>
            <a:ext cx="8507012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49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4F1C1-968D-A28E-BDFB-59B0F218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Customization </a:t>
            </a:r>
            <a:r>
              <a:rPr lang="en-IN" dirty="0" err="1"/>
              <a:t>Cheatsheet</a:t>
            </a:r>
            <a:r>
              <a:rPr lang="en-IN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C7532-F07E-D9FE-4156-C789CEDC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48344"/>
            <a:ext cx="605874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681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8B780-5FF5-F4C5-8241-29EF5407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with Docker Compose using </a:t>
            </a:r>
            <a:r>
              <a:rPr lang="en-US" dirty="0" err="1"/>
              <a:t>InfluxDB</a:t>
            </a:r>
            <a:r>
              <a:rPr lang="en-US" dirty="0"/>
              <a:t>, </a:t>
            </a:r>
            <a:r>
              <a:rPr lang="en-US" dirty="0" err="1"/>
              <a:t>Telegraf</a:t>
            </a:r>
            <a:r>
              <a:rPr lang="en-US" dirty="0"/>
              <a:t> and Grafana</a:t>
            </a:r>
            <a:endParaRPr lang="en-IN" dirty="0"/>
          </a:p>
        </p:txBody>
      </p:sp>
      <p:sp>
        <p:nvSpPr>
          <p:cNvPr id="4" name="AutoShape 2" descr="Infrastructure Model">
            <a:extLst>
              <a:ext uri="{FF2B5EF4-FFF2-40B4-BE49-F238E27FC236}">
                <a16:creationId xmlns:a16="http://schemas.microsoft.com/office/drawing/2014/main" id="{40D6138E-4F15-EBD3-02D5-2C7666FF3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nfrastructure Model">
            <a:extLst>
              <a:ext uri="{FF2B5EF4-FFF2-40B4-BE49-F238E27FC236}">
                <a16:creationId xmlns:a16="http://schemas.microsoft.com/office/drawing/2014/main" id="{A1346A92-A9CC-5BF1-A612-274F0D9E60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Infrastructure Model">
            <a:extLst>
              <a:ext uri="{FF2B5EF4-FFF2-40B4-BE49-F238E27FC236}">
                <a16:creationId xmlns:a16="http://schemas.microsoft.com/office/drawing/2014/main" id="{BF43AEC1-FACB-AD86-2529-C81A94DF9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03EE3A-F239-7642-06E1-BFAFCB84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2" y="1189255"/>
            <a:ext cx="8763000" cy="539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185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C187AA-7A9C-9422-461C-0A802C4C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Influx DB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D6E26-87D3-AFFD-C122-7A15FCD7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24" y="1402882"/>
            <a:ext cx="8714481" cy="49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3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Monitoring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9AB6B-8234-94DD-6202-43A64257C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2"/>
          <a:stretch/>
        </p:blipFill>
        <p:spPr>
          <a:xfrm>
            <a:off x="439264" y="1583094"/>
            <a:ext cx="8383170" cy="45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E11EC-13F4-1ED6-594C-D3CADBB21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7A8DF1-92C9-BD3D-4CAD-4069D896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Influx DB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58B7F-81C9-BAFF-FC20-2EF3A4C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8" y="1447800"/>
            <a:ext cx="8285923" cy="50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132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77F36-7774-7DB7-6030-76B8650E7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330EF-0E9E-83C5-7DF8-A0F4A82C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with Docker Compose using </a:t>
            </a:r>
            <a:r>
              <a:rPr lang="en-US" dirty="0" err="1"/>
              <a:t>InfluxDB</a:t>
            </a:r>
            <a:r>
              <a:rPr lang="en-US" dirty="0"/>
              <a:t>, </a:t>
            </a:r>
            <a:r>
              <a:rPr lang="en-US" dirty="0" err="1"/>
              <a:t>Telegraf</a:t>
            </a:r>
            <a:r>
              <a:rPr lang="en-US" dirty="0"/>
              <a:t> and Grafana</a:t>
            </a:r>
            <a:endParaRPr lang="en-IN" dirty="0"/>
          </a:p>
        </p:txBody>
      </p:sp>
      <p:sp>
        <p:nvSpPr>
          <p:cNvPr id="4" name="AutoShape 2" descr="Infrastructure Model">
            <a:extLst>
              <a:ext uri="{FF2B5EF4-FFF2-40B4-BE49-F238E27FC236}">
                <a16:creationId xmlns:a16="http://schemas.microsoft.com/office/drawing/2014/main" id="{FB6A1257-C99B-7667-AFD5-F69AD5D00A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nfrastructure Model">
            <a:extLst>
              <a:ext uri="{FF2B5EF4-FFF2-40B4-BE49-F238E27FC236}">
                <a16:creationId xmlns:a16="http://schemas.microsoft.com/office/drawing/2014/main" id="{6F2990CE-B20A-32F2-CA51-E1AC6B3718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Infrastructure Model">
            <a:extLst>
              <a:ext uri="{FF2B5EF4-FFF2-40B4-BE49-F238E27FC236}">
                <a16:creationId xmlns:a16="http://schemas.microsoft.com/office/drawing/2014/main" id="{3DF1640B-78C3-8E1B-48DE-0A22C9153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9727A-32B4-417A-7F51-C858D86D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833"/>
            <a:ext cx="9144000" cy="49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389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C5185-472B-472F-EC71-FCBB51952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3D01A-03F1-CECD-DE5A-07BD5BED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with Docker Compose using </a:t>
            </a:r>
            <a:r>
              <a:rPr lang="en-US" dirty="0" err="1"/>
              <a:t>InfluxDB</a:t>
            </a:r>
            <a:r>
              <a:rPr lang="en-US" dirty="0"/>
              <a:t>, </a:t>
            </a:r>
            <a:r>
              <a:rPr lang="en-US" dirty="0" err="1"/>
              <a:t>Telegraf</a:t>
            </a:r>
            <a:r>
              <a:rPr lang="en-US" dirty="0"/>
              <a:t> and Grafana</a:t>
            </a:r>
            <a:endParaRPr lang="en-IN" dirty="0"/>
          </a:p>
        </p:txBody>
      </p:sp>
      <p:sp>
        <p:nvSpPr>
          <p:cNvPr id="4" name="AutoShape 2" descr="Infrastructure Model">
            <a:extLst>
              <a:ext uri="{FF2B5EF4-FFF2-40B4-BE49-F238E27FC236}">
                <a16:creationId xmlns:a16="http://schemas.microsoft.com/office/drawing/2014/main" id="{43E5A32E-4EF9-1522-0506-C6605E375E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nfrastructure Model">
            <a:extLst>
              <a:ext uri="{FF2B5EF4-FFF2-40B4-BE49-F238E27FC236}">
                <a16:creationId xmlns:a16="http://schemas.microsoft.com/office/drawing/2014/main" id="{0096AE78-FEA8-6051-864C-E2270A902D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Infrastructure Model">
            <a:extLst>
              <a:ext uri="{FF2B5EF4-FFF2-40B4-BE49-F238E27FC236}">
                <a16:creationId xmlns:a16="http://schemas.microsoft.com/office/drawing/2014/main" id="{5C86BB65-8EA6-FBE2-27BF-9E8F9D07FF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0E16C-6549-F8C6-71DD-A89A80ED4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" y="1905000"/>
            <a:ext cx="9144000" cy="41321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97769C-DFD9-EBB5-1FE6-70733C3F2B16}"/>
                  </a:ext>
                </a:extLst>
              </p14:cNvPr>
              <p14:cNvContentPartPr/>
              <p14:nvPr/>
            </p14:nvContentPartPr>
            <p14:xfrm>
              <a:off x="2918084" y="4822162"/>
              <a:ext cx="414720" cy="1136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97769C-DFD9-EBB5-1FE6-70733C3F2B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1964" y="4816042"/>
                <a:ext cx="426960" cy="11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D1470A-3022-61A5-B228-0DF1709DB13A}"/>
                  </a:ext>
                </a:extLst>
              </p14:cNvPr>
              <p14:cNvContentPartPr/>
              <p14:nvPr/>
            </p14:nvContentPartPr>
            <p14:xfrm>
              <a:off x="96404" y="2462362"/>
              <a:ext cx="7573320" cy="417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D1470A-3022-61A5-B228-0DF1709DB1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284" y="2456242"/>
                <a:ext cx="758556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58706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6EB8F7-0C82-99A8-1E11-FD3907E3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Grafana Cloud vs Grafana Enterprise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DE66CA-0D51-9AC8-F51A-B092D34D3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867374"/>
              </p:ext>
            </p:extLst>
          </p:nvPr>
        </p:nvGraphicFramePr>
        <p:xfrm>
          <a:off x="461036" y="1600200"/>
          <a:ext cx="8205261" cy="482441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35087">
                  <a:extLst>
                    <a:ext uri="{9D8B030D-6E8A-4147-A177-3AD203B41FA5}">
                      <a16:colId xmlns:a16="http://schemas.microsoft.com/office/drawing/2014/main" val="4132727252"/>
                    </a:ext>
                  </a:extLst>
                </a:gridCol>
                <a:gridCol w="2735087">
                  <a:extLst>
                    <a:ext uri="{9D8B030D-6E8A-4147-A177-3AD203B41FA5}">
                      <a16:colId xmlns:a16="http://schemas.microsoft.com/office/drawing/2014/main" val="2369170941"/>
                    </a:ext>
                  </a:extLst>
                </a:gridCol>
                <a:gridCol w="2735087">
                  <a:extLst>
                    <a:ext uri="{9D8B030D-6E8A-4147-A177-3AD203B41FA5}">
                      <a16:colId xmlns:a16="http://schemas.microsoft.com/office/drawing/2014/main" val="4087864343"/>
                    </a:ext>
                  </a:extLst>
                </a:gridCol>
              </a:tblGrid>
              <a:tr h="3063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Feature</a:t>
                      </a:r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AWS Grafana Cloud</a:t>
                      </a:r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Grafana Enterprise</a:t>
                      </a:r>
                    </a:p>
                  </a:txBody>
                  <a:tcPr marL="76578" marR="76578" marT="38289" marB="38289" anchor="ctr"/>
                </a:tc>
                <a:extLst>
                  <a:ext uri="{0D108BD9-81ED-4DB2-BD59-A6C34878D82A}">
                    <a16:rowId xmlns:a16="http://schemas.microsoft.com/office/drawing/2014/main" val="2748505976"/>
                  </a:ext>
                </a:extLst>
              </a:tr>
              <a:tr h="5360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Hosting</a:t>
                      </a:r>
                      <a:endParaRPr lang="en-IN" sz="1500"/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Managed by AWS</a:t>
                      </a:r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Self-hosted (on-prem or cloud)</a:t>
                      </a:r>
                    </a:p>
                  </a:txBody>
                  <a:tcPr marL="76578" marR="76578" marT="38289" marB="38289" anchor="ctr"/>
                </a:tc>
                <a:extLst>
                  <a:ext uri="{0D108BD9-81ED-4DB2-BD59-A6C34878D82A}">
                    <a16:rowId xmlns:a16="http://schemas.microsoft.com/office/drawing/2014/main" val="1635490298"/>
                  </a:ext>
                </a:extLst>
              </a:tr>
              <a:tr h="5360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Integration</a:t>
                      </a:r>
                      <a:endParaRPr lang="en-IN" sz="1500"/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Deep AWS integration</a:t>
                      </a:r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Broad 3rd-party + Enterprise plugins</a:t>
                      </a:r>
                    </a:p>
                  </a:txBody>
                  <a:tcPr marL="76578" marR="76578" marT="38289" marB="38289" anchor="ctr"/>
                </a:tc>
                <a:extLst>
                  <a:ext uri="{0D108BD9-81ED-4DB2-BD59-A6C34878D82A}">
                    <a16:rowId xmlns:a16="http://schemas.microsoft.com/office/drawing/2014/main" val="2923193231"/>
                  </a:ext>
                </a:extLst>
              </a:tr>
              <a:tr h="5360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Pricing</a:t>
                      </a:r>
                      <a:endParaRPr lang="en-IN" sz="1500"/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Pay-as-you-go via AWS</a:t>
                      </a:r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Enterprise license (annual)</a:t>
                      </a:r>
                    </a:p>
                  </a:txBody>
                  <a:tcPr marL="76578" marR="76578" marT="38289" marB="38289" anchor="ctr"/>
                </a:tc>
                <a:extLst>
                  <a:ext uri="{0D108BD9-81ED-4DB2-BD59-A6C34878D82A}">
                    <a16:rowId xmlns:a16="http://schemas.microsoft.com/office/drawing/2014/main" val="2601084389"/>
                  </a:ext>
                </a:extLst>
              </a:tr>
              <a:tr h="5360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Management</a:t>
                      </a:r>
                      <a:endParaRPr lang="en-IN" sz="1500"/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AWS handles upgrades &amp; scaling</a:t>
                      </a:r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You handle infra &amp; upgrades</a:t>
                      </a:r>
                    </a:p>
                  </a:txBody>
                  <a:tcPr marL="76578" marR="76578" marT="38289" marB="38289" anchor="ctr"/>
                </a:tc>
                <a:extLst>
                  <a:ext uri="{0D108BD9-81ED-4DB2-BD59-A6C34878D82A}">
                    <a16:rowId xmlns:a16="http://schemas.microsoft.com/office/drawing/2014/main" val="3262669321"/>
                  </a:ext>
                </a:extLst>
              </a:tr>
              <a:tr h="765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Security</a:t>
                      </a:r>
                      <a:endParaRPr lang="en-IN" sz="1500"/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AWS IAM, SSO</a:t>
                      </a:r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LDAP, SAML, fine-grained RBAC, audit logs</a:t>
                      </a:r>
                    </a:p>
                  </a:txBody>
                  <a:tcPr marL="76578" marR="76578" marT="38289" marB="38289" anchor="ctr"/>
                </a:tc>
                <a:extLst>
                  <a:ext uri="{0D108BD9-81ED-4DB2-BD59-A6C34878D82A}">
                    <a16:rowId xmlns:a16="http://schemas.microsoft.com/office/drawing/2014/main" val="3352922566"/>
                  </a:ext>
                </a:extLst>
              </a:tr>
              <a:tr h="5360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Plugins</a:t>
                      </a:r>
                      <a:endParaRPr lang="en-IN" sz="1500"/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Limited Enterprise plugins included</a:t>
                      </a:r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Full Enterprise plugin catalog</a:t>
                      </a:r>
                    </a:p>
                  </a:txBody>
                  <a:tcPr marL="76578" marR="76578" marT="38289" marB="38289" anchor="ctr"/>
                </a:tc>
                <a:extLst>
                  <a:ext uri="{0D108BD9-81ED-4DB2-BD59-A6C34878D82A}">
                    <a16:rowId xmlns:a16="http://schemas.microsoft.com/office/drawing/2014/main" val="1782786984"/>
                  </a:ext>
                </a:extLst>
              </a:tr>
              <a:tr h="5360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Support</a:t>
                      </a:r>
                      <a:endParaRPr lang="en-IN" sz="1500"/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AWS Support + Grafana Labs (via AWS)</a:t>
                      </a:r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500"/>
                        <a:t>Direct Grafana Labs enterprise support</a:t>
                      </a:r>
                    </a:p>
                  </a:txBody>
                  <a:tcPr marL="76578" marR="76578" marT="38289" marB="38289" anchor="ctr"/>
                </a:tc>
                <a:extLst>
                  <a:ext uri="{0D108BD9-81ED-4DB2-BD59-A6C34878D82A}">
                    <a16:rowId xmlns:a16="http://schemas.microsoft.com/office/drawing/2014/main" val="626807088"/>
                  </a:ext>
                </a:extLst>
              </a:tr>
              <a:tr h="5360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Use case</a:t>
                      </a:r>
                      <a:endParaRPr lang="en-IN" sz="1500"/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Cloud-native AWS workloads</a:t>
                      </a:r>
                    </a:p>
                  </a:txBody>
                  <a:tcPr marL="76578" marR="76578" marT="38289" marB="3828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/>
                        <a:t>Hybrid / On-prem / Strict compliance</a:t>
                      </a:r>
                    </a:p>
                  </a:txBody>
                  <a:tcPr marL="76578" marR="76578" marT="38289" marB="38289" anchor="ctr"/>
                </a:tc>
                <a:extLst>
                  <a:ext uri="{0D108BD9-81ED-4DB2-BD59-A6C34878D82A}">
                    <a16:rowId xmlns:a16="http://schemas.microsoft.com/office/drawing/2014/main" val="241662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9088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93CD9E-7039-C098-3266-E90BA7BC4CD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Step 1. Open the Service</a:t>
            </a:r>
          </a:p>
          <a:p>
            <a:r>
              <a:rPr lang="en-US" dirty="0"/>
              <a:t>Go to </a:t>
            </a:r>
            <a:r>
              <a:rPr lang="en-US" b="1" dirty="0"/>
              <a:t>AWS Console → Amazon Managed Grafana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(Search for </a:t>
            </a:r>
            <a:r>
              <a:rPr lang="en-US" i="1" dirty="0"/>
              <a:t>“Managed Grafana”</a:t>
            </a:r>
            <a:r>
              <a:rPr lang="en-US" dirty="0"/>
              <a:t>).</a:t>
            </a:r>
          </a:p>
          <a:p>
            <a:r>
              <a:rPr lang="en-US" dirty="0"/>
              <a:t>Click </a:t>
            </a:r>
            <a:r>
              <a:rPr lang="en-US" b="1" dirty="0"/>
              <a:t>Create workspace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22F5B-BB7A-017F-1F99-27C30DD6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Grafana Cloud</a:t>
            </a:r>
          </a:p>
        </p:txBody>
      </p:sp>
    </p:spTree>
    <p:extLst>
      <p:ext uri="{BB962C8B-B14F-4D97-AF65-F5344CB8AC3E}">
        <p14:creationId xmlns:p14="http://schemas.microsoft.com/office/powerpoint/2010/main" val="15241954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4D840-D524-C6D7-8111-0173C6360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0E6DE1CC-F181-10A8-E741-7B6E46CD54B8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🔹 Step 2. Create a Workspace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Name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→ Give your workspace a unique name (e.g. monitoring-team-grafana).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Authentication method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AWS IAM Identity Center (SSO)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→ Recommended, easy for AWS orgs.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Or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AWS IAM Roles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→ for programmatic access.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Permission type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: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Service-managed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→ AWS handles permission setup for you.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Customer-managed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→ you manually set IAM roles &amp; policies.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Click 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Next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477037-D3CE-160D-2342-BA7CDB79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</p:spTree>
    <p:extLst>
      <p:ext uri="{BB962C8B-B14F-4D97-AF65-F5344CB8AC3E}">
        <p14:creationId xmlns:p14="http://schemas.microsoft.com/office/powerpoint/2010/main" val="388500004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3EFE4-F8AA-E7A6-575E-2D0DFB178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55FD80B6-1FA8-E9C8-3E7D-8BAE2322461F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b="1" dirty="0"/>
              <a:t>🔹 Step 3. Configure Data Sources</a:t>
            </a:r>
          </a:p>
          <a:p>
            <a:r>
              <a:rPr lang="en-US" dirty="0"/>
              <a:t>Choose which AWS services Grafana can access:</a:t>
            </a:r>
          </a:p>
          <a:p>
            <a:pPr lvl="1"/>
            <a:r>
              <a:rPr lang="en-US" b="1" dirty="0"/>
              <a:t>CloudWatch</a:t>
            </a:r>
            <a:endParaRPr lang="en-US" dirty="0"/>
          </a:p>
          <a:p>
            <a:pPr lvl="1"/>
            <a:r>
              <a:rPr lang="en-US" b="1" dirty="0"/>
              <a:t>X-Ray</a:t>
            </a:r>
            <a:endParaRPr lang="en-US" dirty="0"/>
          </a:p>
          <a:p>
            <a:pPr lvl="1"/>
            <a:r>
              <a:rPr lang="en-US" b="1" dirty="0"/>
              <a:t>Timestream</a:t>
            </a:r>
            <a:endParaRPr lang="en-US" dirty="0"/>
          </a:p>
          <a:p>
            <a:pPr lvl="1"/>
            <a:r>
              <a:rPr lang="en-US" b="1" dirty="0"/>
              <a:t>Prometheus (AMP)</a:t>
            </a:r>
            <a:endParaRPr lang="en-US" dirty="0"/>
          </a:p>
          <a:p>
            <a:pPr lvl="1"/>
            <a:r>
              <a:rPr lang="en-US" b="1" dirty="0"/>
              <a:t>OpenSearch</a:t>
            </a:r>
            <a:endParaRPr lang="en-US" dirty="0"/>
          </a:p>
          <a:p>
            <a:pPr lvl="1"/>
            <a:r>
              <a:rPr lang="en-US" b="1" dirty="0"/>
              <a:t>Athena / Redshift</a:t>
            </a:r>
            <a:endParaRPr lang="en-US" dirty="0"/>
          </a:p>
          <a:p>
            <a:r>
              <a:rPr lang="en-US" dirty="0"/>
              <a:t>Select the AWS accounts/regions the workspace can query.</a:t>
            </a:r>
          </a:p>
          <a:p>
            <a:r>
              <a:rPr lang="en-US" dirty="0"/>
              <a:t>Grafana will create IAM roles/policies (if service-managed).</a:t>
            </a:r>
          </a:p>
          <a:p>
            <a:r>
              <a:rPr lang="en-US" dirty="0"/>
              <a:t>Click </a:t>
            </a:r>
            <a:r>
              <a:rPr lang="en-US" b="1" dirty="0"/>
              <a:t>Next</a:t>
            </a:r>
            <a:r>
              <a:rPr lang="en-US" dirty="0"/>
              <a:t>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B28F34-22FF-161D-7E52-899CB186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</p:spTree>
    <p:extLst>
      <p:ext uri="{BB962C8B-B14F-4D97-AF65-F5344CB8AC3E}">
        <p14:creationId xmlns:p14="http://schemas.microsoft.com/office/powerpoint/2010/main" val="34501110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6684C-829F-691D-332B-29CB983E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11B58F0F-6380-084C-AAE1-C9A6ACC6F44B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IN" b="1" dirty="0"/>
              <a:t>🔹 Step 4. Add Users</a:t>
            </a:r>
          </a:p>
          <a:p>
            <a:r>
              <a:rPr lang="en-IN" dirty="0"/>
              <a:t>If using </a:t>
            </a:r>
            <a:r>
              <a:rPr lang="en-IN" b="1" dirty="0"/>
              <a:t>AWS IAM Identity </a:t>
            </a:r>
            <a:r>
              <a:rPr lang="en-IN" b="1" dirty="0" err="1"/>
              <a:t>Center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Go to </a:t>
            </a:r>
            <a:r>
              <a:rPr lang="en-IN" b="1" dirty="0"/>
              <a:t>IAM Identity </a:t>
            </a:r>
            <a:r>
              <a:rPr lang="en-IN" b="1" dirty="0" err="1"/>
              <a:t>Center</a:t>
            </a:r>
            <a:r>
              <a:rPr lang="en-IN" b="1" dirty="0"/>
              <a:t> → Users &amp; Groups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Assign users/groups to the Grafana workspace.</a:t>
            </a:r>
          </a:p>
          <a:p>
            <a:pPr lvl="1"/>
            <a:r>
              <a:rPr lang="en-IN" dirty="0"/>
              <a:t>Choose roles inside Grafana:</a:t>
            </a:r>
          </a:p>
          <a:p>
            <a:pPr lvl="2"/>
            <a:r>
              <a:rPr lang="en-IN" b="1" dirty="0"/>
              <a:t>Admin</a:t>
            </a:r>
            <a:r>
              <a:rPr lang="en-IN" dirty="0"/>
              <a:t> → Full control</a:t>
            </a:r>
          </a:p>
          <a:p>
            <a:pPr lvl="2"/>
            <a:r>
              <a:rPr lang="en-IN" b="1" dirty="0"/>
              <a:t>Editor</a:t>
            </a:r>
            <a:r>
              <a:rPr lang="en-IN" dirty="0"/>
              <a:t> → Can create dashboards</a:t>
            </a:r>
          </a:p>
          <a:p>
            <a:pPr lvl="2"/>
            <a:r>
              <a:rPr lang="en-IN" b="1" dirty="0"/>
              <a:t>Viewer</a:t>
            </a:r>
            <a:r>
              <a:rPr lang="en-IN" dirty="0"/>
              <a:t> → Read-only</a:t>
            </a:r>
          </a:p>
          <a:p>
            <a:r>
              <a:rPr lang="en-IN" dirty="0"/>
              <a:t>Click </a:t>
            </a:r>
            <a:r>
              <a:rPr lang="en-IN" b="1" dirty="0"/>
              <a:t>Create workspace</a:t>
            </a:r>
            <a:r>
              <a:rPr lang="en-IN" dirty="0"/>
              <a:t>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12C702-661A-F54A-EA1E-D8E87132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</p:spTree>
    <p:extLst>
      <p:ext uri="{BB962C8B-B14F-4D97-AF65-F5344CB8AC3E}">
        <p14:creationId xmlns:p14="http://schemas.microsoft.com/office/powerpoint/2010/main" val="29958736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8455-8D44-18B2-A369-88440F6FC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8EC570E3-B7D2-FB4E-6677-2EB2D77FCAE6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/>
              <a:t>🔹 Step 5. Launch Grafana</a:t>
            </a:r>
          </a:p>
          <a:p>
            <a:r>
              <a:rPr lang="en-US" dirty="0"/>
              <a:t>After a few minutes, workspace status becomes </a:t>
            </a:r>
            <a:r>
              <a:rPr lang="en-US" b="1" dirty="0"/>
              <a:t>Active</a:t>
            </a:r>
            <a:r>
              <a:rPr lang="en-US" dirty="0"/>
              <a:t>.</a:t>
            </a:r>
          </a:p>
          <a:p>
            <a:r>
              <a:rPr lang="en-US" dirty="0"/>
              <a:t>Click </a:t>
            </a:r>
            <a:r>
              <a:rPr lang="en-US" b="1" dirty="0"/>
              <a:t>Workspace URL</a:t>
            </a:r>
            <a:r>
              <a:rPr lang="en-US" dirty="0"/>
              <a:t> → It opens Grafana in your browser.</a:t>
            </a:r>
          </a:p>
          <a:p>
            <a:r>
              <a:rPr lang="en-US" dirty="0"/>
              <a:t>Log in with your assigned </a:t>
            </a:r>
            <a:r>
              <a:rPr lang="en-US" b="1" dirty="0"/>
              <a:t>SSO / IAM user</a:t>
            </a:r>
            <a:r>
              <a:rPr lang="en-US" dirty="0"/>
              <a:t>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CF2A13-C34A-300E-CBB5-A28AA230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</p:spTree>
    <p:extLst>
      <p:ext uri="{BB962C8B-B14F-4D97-AF65-F5344CB8AC3E}">
        <p14:creationId xmlns:p14="http://schemas.microsoft.com/office/powerpoint/2010/main" val="188599062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ACA3B-4A45-1DA6-59B1-15D91343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5EEF7E-5D21-6A94-B317-4BA76B3768E4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IN" b="1" dirty="0"/>
              <a:t>🔹 Step 6. Add </a:t>
            </a:r>
            <a:r>
              <a:rPr lang="en-IN" b="1" dirty="0" err="1"/>
              <a:t>Datasources</a:t>
            </a:r>
            <a:r>
              <a:rPr lang="en-IN" b="1" dirty="0"/>
              <a:t> &amp; Dashboards</a:t>
            </a:r>
          </a:p>
          <a:p>
            <a:r>
              <a:rPr lang="en-IN" dirty="0"/>
              <a:t>Inside Grafana:</a:t>
            </a:r>
          </a:p>
          <a:p>
            <a:r>
              <a:rPr lang="en-IN" dirty="0"/>
              <a:t>Go to </a:t>
            </a:r>
            <a:r>
              <a:rPr lang="en-IN" b="1" dirty="0"/>
              <a:t>Configuration → Data Sources</a:t>
            </a:r>
            <a:r>
              <a:rPr lang="en-IN" dirty="0"/>
              <a:t>.</a:t>
            </a:r>
          </a:p>
          <a:p>
            <a:r>
              <a:rPr lang="en-IN" dirty="0"/>
              <a:t>Select from available AWS integrations (CloudWatch, X-Ray, AMP, etc.).</a:t>
            </a:r>
          </a:p>
          <a:p>
            <a:r>
              <a:rPr lang="en-IN" dirty="0"/>
              <a:t>Import prebuilt AWS dashboards (e.g. EC2, RDS, Lambda monitoring).</a:t>
            </a:r>
          </a:p>
          <a:p>
            <a:pPr lvl="1"/>
            <a:r>
              <a:rPr lang="en-IN" dirty="0"/>
              <a:t>AWS/Grafana Labs provide JSON dashboards.</a:t>
            </a:r>
          </a:p>
          <a:p>
            <a:r>
              <a:rPr lang="en-IN" dirty="0"/>
              <a:t>(Optional) Add </a:t>
            </a:r>
            <a:r>
              <a:rPr lang="en-IN" b="1" dirty="0"/>
              <a:t>non-AWS </a:t>
            </a:r>
            <a:r>
              <a:rPr lang="en-IN" b="1" dirty="0" err="1"/>
              <a:t>datasources</a:t>
            </a:r>
            <a:r>
              <a:rPr lang="en-IN" dirty="0"/>
              <a:t> (Prometheus, Loki, MySQL, etc.) if allowed.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146BF-5E4E-4EBC-ECD3-E3BD7E29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</p:spTree>
    <p:extLst>
      <p:ext uri="{BB962C8B-B14F-4D97-AF65-F5344CB8AC3E}">
        <p14:creationId xmlns:p14="http://schemas.microsoft.com/office/powerpoint/2010/main" val="3757212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Monitoring Systems</a:t>
            </a:r>
          </a:p>
        </p:txBody>
      </p:sp>
      <p:pic>
        <p:nvPicPr>
          <p:cNvPr id="5122" name="Picture 2" descr="Modular Observability Stack Diagram">
            <a:extLst>
              <a:ext uri="{FF2B5EF4-FFF2-40B4-BE49-F238E27FC236}">
                <a16:creationId xmlns:a16="http://schemas.microsoft.com/office/drawing/2014/main" id="{CC86DC8B-E906-E352-E6AB-74901425F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1600"/>
            <a:ext cx="4038600" cy="525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8146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32CA4-E597-EFFC-B08D-428B01F2E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92D237F2-D5A5-5956-2DB0-9A4E09F0A20D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🔹 Step 7. Setup Alerts (Optional)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Go 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Alerting → Alert rules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Example: EC2 instance status metric (StatusCheckFailed) from CloudWatch.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Configure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notification channels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(SNS, Slack, Teams, PagerDuty).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1B2BE-4327-AF0C-30FA-E28C687B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</p:spTree>
    <p:extLst>
      <p:ext uri="{BB962C8B-B14F-4D97-AF65-F5344CB8AC3E}">
        <p14:creationId xmlns:p14="http://schemas.microsoft.com/office/powerpoint/2010/main" val="201435960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F7801-B8DF-8308-80D3-4100A2A4D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077D2D-C025-772A-6D27-F9AE157C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F966A-8BCE-0F16-51D8-5B2E2325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37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089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7F0D-8B44-3EB2-5C7E-7540FE295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3B860-E2B6-D1B7-4016-C996A9CA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6667C-0E92-7DC0-9E66-1BCAD4B9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4" r="4443" b="1096"/>
          <a:stretch>
            <a:fillRect/>
          </a:stretch>
        </p:blipFill>
        <p:spPr>
          <a:xfrm>
            <a:off x="762000" y="1349925"/>
            <a:ext cx="7239000" cy="52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801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144ED-21EC-451F-D75D-CD67361D4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20003-097A-C92D-9E3A-14F8BCE0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3E4DD-8DAF-4DA4-F1D2-8B471A506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9" y="1513328"/>
            <a:ext cx="8205261" cy="45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836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D487D-A84F-8155-E14A-C2A79089F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245A8D-970D-4479-C1E2-77499626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031D8-9DB7-66AA-29F6-F9FB8C10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89" y="1658679"/>
            <a:ext cx="7905622" cy="502919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D278EA-48CB-3BC1-7ABD-65A21E73538B}"/>
              </a:ext>
            </a:extLst>
          </p:cNvPr>
          <p:cNvGrpSpPr/>
          <p:nvPr/>
        </p:nvGrpSpPr>
        <p:grpSpPr>
          <a:xfrm>
            <a:off x="2001884" y="2021002"/>
            <a:ext cx="3497760" cy="4016160"/>
            <a:chOff x="2001884" y="2021002"/>
            <a:chExt cx="3497760" cy="40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F020F1-0014-67FD-C34D-25FBAB659319}"/>
                    </a:ext>
                  </a:extLst>
                </p14:cNvPr>
                <p14:cNvContentPartPr/>
                <p14:nvPr/>
              </p14:nvContentPartPr>
              <p14:xfrm>
                <a:off x="2001884" y="2021002"/>
                <a:ext cx="3497760" cy="4016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F020F1-0014-67FD-C34D-25FBAB6593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95764" y="2014882"/>
                  <a:ext cx="3510000" cy="40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25B9FA-9BF2-FC70-F360-42180B96B0AD}"/>
                    </a:ext>
                  </a:extLst>
                </p14:cNvPr>
                <p14:cNvContentPartPr/>
                <p14:nvPr/>
              </p14:nvContentPartPr>
              <p14:xfrm>
                <a:off x="2365844" y="2021002"/>
                <a:ext cx="2341440" cy="306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25B9FA-9BF2-FC70-F360-42180B96B0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59724" y="2014882"/>
                  <a:ext cx="2353680" cy="3081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4C6E76-2049-25B8-311D-541E3C801AEA}"/>
              </a:ext>
            </a:extLst>
          </p:cNvPr>
          <p:cNvSpPr txBox="1"/>
          <p:nvPr/>
        </p:nvSpPr>
        <p:spPr>
          <a:xfrm>
            <a:off x="2667000" y="124458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Optional , Don’t Select VPC</a:t>
            </a:r>
          </a:p>
        </p:txBody>
      </p:sp>
    </p:spTree>
    <p:extLst>
      <p:ext uri="{BB962C8B-B14F-4D97-AF65-F5344CB8AC3E}">
        <p14:creationId xmlns:p14="http://schemas.microsoft.com/office/powerpoint/2010/main" val="216966237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B7CE3-6814-037B-7281-DEA805500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3092A-47D1-703A-1184-09D75DA4B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96FC6-1185-45E7-A7B9-CD6E3D4CB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8205261" cy="49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367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B24F2-0C9E-AAAA-50AE-A2AA0D72B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59864-589F-C920-B439-7631CE69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880C2-0047-95EE-A632-EBA769D2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724735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02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AC99-8DE0-F408-0088-582D1FA2C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FD1B3-9BCF-60BA-E6E8-3B66416D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DF69E-5552-D2F8-3FEB-22629C3C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29913"/>
            <a:ext cx="8205261" cy="21981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21A68D-B252-60F5-E26F-046B0BF2A2F3}"/>
                  </a:ext>
                </a:extLst>
              </p14:cNvPr>
              <p14:cNvContentPartPr/>
              <p14:nvPr/>
            </p14:nvContentPartPr>
            <p14:xfrm>
              <a:off x="4072604" y="2636962"/>
              <a:ext cx="317160" cy="142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21A68D-B252-60F5-E26F-046B0BF2A2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6484" y="2630842"/>
                <a:ext cx="329400" cy="14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9147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4ED1-CAD5-F313-D319-DF526F342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0A442-9B00-F614-A222-20B31606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005CD-77B0-59B5-AC71-CD6BCD10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1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4512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EB57A-E8DC-93F2-F064-039C8F246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AB4D5F-F6F6-D426-DFD0-A66CB129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6907-013F-882C-48C4-9173027F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7924800" cy="479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66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FEF2A-544C-F503-31BC-DFCAD8F464B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Grafana, an open-source data analysis solution, serves a vital role in the world of data analytics. </a:t>
            </a:r>
          </a:p>
          <a:p>
            <a:r>
              <a:rPr lang="en-US" dirty="0"/>
              <a:t>Its main objective is to enable data analysis using metrics. </a:t>
            </a:r>
          </a:p>
          <a:p>
            <a:r>
              <a:rPr lang="en-US" dirty="0"/>
              <a:t>Users can efficiently visualize their data by creating consolidated charts and graphs in a unified dashboard or multiple dashboards.</a:t>
            </a:r>
          </a:p>
          <a:p>
            <a:r>
              <a:rPr lang="en-US" dirty="0"/>
              <a:t>It makes us to interpret and understand complex data sets.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Grafana</a:t>
            </a:r>
          </a:p>
        </p:txBody>
      </p:sp>
    </p:spTree>
    <p:extLst>
      <p:ext uri="{BB962C8B-B14F-4D97-AF65-F5344CB8AC3E}">
        <p14:creationId xmlns:p14="http://schemas.microsoft.com/office/powerpoint/2010/main" val="28000716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FBCBF-BC86-C12A-5AA2-8B15C8500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2D999C-E043-2000-5361-08B7A3E6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4F2EF-5AEB-9269-8A8C-E5FFA569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" y="1600200"/>
            <a:ext cx="9144000" cy="48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089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8B960-AFDD-BE4F-0D20-5E41EB75D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46B1B8-1003-89D2-5676-A8B4A5C2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A2E03-D20A-130C-3493-F09F14467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2212530"/>
            <a:ext cx="8378166" cy="24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6547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C6CD0-D4EA-FCFA-2058-E71007527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593B30-69AD-2C6E-41EF-439D523C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6FC79-7B3C-C154-B958-13C705B8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78" y="1371600"/>
            <a:ext cx="8534400" cy="513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9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56569-88A2-C5B2-BA42-8B16AD88A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485C21-9B10-73D3-29D7-6462878471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 err="1"/>
              <a:t>sudo</a:t>
            </a:r>
            <a:r>
              <a:rPr lang="en-IN" dirty="0"/>
              <a:t> snap install amazon-</a:t>
            </a:r>
            <a:r>
              <a:rPr lang="en-IN" dirty="0" err="1"/>
              <a:t>ssm</a:t>
            </a:r>
            <a:r>
              <a:rPr lang="en-IN" dirty="0"/>
              <a:t>-agent --classic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C3195A-7966-0704-F2B7-A1749F35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</p:spTree>
    <p:extLst>
      <p:ext uri="{BB962C8B-B14F-4D97-AF65-F5344CB8AC3E}">
        <p14:creationId xmlns:p14="http://schemas.microsoft.com/office/powerpoint/2010/main" val="29517628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BDAA9-6F6F-26D0-91C5-A88C4511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B31FBC-D7EE-CC00-3A32-95C561AFF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68D47-C5AF-CA0E-18B9-E4B12CB6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" y="1905000"/>
            <a:ext cx="9144000" cy="36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819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78F8C-7B10-3169-947C-3E073148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814F44-3DB5-65D8-6D55-E01AB339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C1C52-1D37-9891-369D-FD7D8BEF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40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34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6AB9E-1B96-7485-2039-D790FA4BB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394778-3B83-DD77-3F69-215C2F1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9AF31-F8E1-50BC-3E68-73EB3776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95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312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789A-D9E5-5810-532B-3A78B9409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40198B-E943-29EA-F973-E9565AC8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5D429-B203-2147-0A53-B1EF147F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" y="1600200"/>
            <a:ext cx="9144000" cy="459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6621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1D203-7B92-47B2-0AB0-63E8720E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A6EFAB-2AED-32A4-22C0-97E8C25C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07703-9DEA-06FD-81E1-AA3DF13EE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828800"/>
            <a:ext cx="9144000" cy="37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13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23B31-5346-D2DD-D03D-0CEEDE51F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A89C0C-843B-B295-AF9A-6D96C402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766C7-23D9-40FF-42FD-60F101B2E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437"/>
            <a:ext cx="9144000" cy="48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9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561587-8666-F9E5-0A5E-83012AD593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dirty="0"/>
              <a:t>Grafana has a thriving community of enthusiasts who share reusable dashboards.</a:t>
            </a:r>
          </a:p>
          <a:p>
            <a:r>
              <a:rPr lang="en-US" dirty="0"/>
              <a:t>Grafana supports a huge number of data sources.</a:t>
            </a:r>
          </a:p>
          <a:p>
            <a:r>
              <a:rPr lang="en-US" dirty="0"/>
              <a:t>The most common use case of Grafana is displaying time series data, such as memory or CPU over time, alongside the current usage data.</a:t>
            </a:r>
          </a:p>
          <a:p>
            <a:r>
              <a:rPr lang="en-US" dirty="0"/>
              <a:t>For organizations that prioritize data security and are cautious about transmitting data to external cloud providers, Grafana offers an exceptional advantage. </a:t>
            </a:r>
          </a:p>
          <a:p>
            <a:r>
              <a:rPr lang="en-US" dirty="0"/>
              <a:t>It can be deployed on-premises, ensuring that data remains within the organization’s infrastructure.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Grafana</a:t>
            </a:r>
          </a:p>
        </p:txBody>
      </p:sp>
    </p:spTree>
    <p:extLst>
      <p:ext uri="{BB962C8B-B14F-4D97-AF65-F5344CB8AC3E}">
        <p14:creationId xmlns:p14="http://schemas.microsoft.com/office/powerpoint/2010/main" val="364012038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975C-AA94-B026-7DAF-C8F74E1E2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EE6FD8-3EAA-12EF-2033-4C526FC4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AWS Grafana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FFDFF-52AB-D839-0EE4-337C0E62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969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2A392A-3BC4-7EEC-689D-22FB53CA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SNS Publisher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1C3EA-7B96-9F24-9E3B-0BE77999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" y="2286000"/>
            <a:ext cx="9144000" cy="32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37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383D1-9AAC-F05F-538A-1F03BE0B5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A3AED-4D6C-6640-6C27-3533E2A5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SNS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98081-BA91-FA0A-38B4-77432384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50320"/>
            <a:ext cx="9144000" cy="53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06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5231-CEFE-6DEA-657B-228499AD5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17FA6-ADB2-16CF-C9FC-F6827389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SNS Alert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623A3-7DA0-9D38-13BA-02AAA0EF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83" y="1828800"/>
            <a:ext cx="8478433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565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8F3DE-23ED-1EA6-1D8A-C4B45BC3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B8FFB-822C-9E89-B258-CC3B7517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SNS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56DD5-7865-F4B9-ADEE-B3BDF1AA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8413975" cy="43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1354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33FEC-34BD-0ABB-70BE-186F2CFD2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CC1CD-761A-20C6-71AF-4CBB0175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SNS Alert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00CA9-B6F8-BF4A-83D9-72788A68D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" y="2133600"/>
            <a:ext cx="9144000" cy="36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6774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C27DE-B07E-1827-EA46-66A4A4E8A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E6E1C5-FF65-7D37-D13B-0A9EE03D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SNS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6C861-1D30-4BD6-A82B-169EBA0A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" y="1600200"/>
            <a:ext cx="9144000" cy="4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0712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09D59A-79E5-E800-9BD3-EF72CC92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 Template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C6E2E3-2C3C-AC8B-61A9-1A44CAF3CC4A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1873091"/>
          <a:ext cx="8228012" cy="3840480"/>
        </p:xfrm>
        <a:graphic>
          <a:graphicData uri="http://schemas.openxmlformats.org/drawingml/2006/table">
            <a:tbl>
              <a:tblPr/>
              <a:tblGrid>
                <a:gridCol w="4114006">
                  <a:extLst>
                    <a:ext uri="{9D8B030D-6E8A-4147-A177-3AD203B41FA5}">
                      <a16:colId xmlns:a16="http://schemas.microsoft.com/office/drawing/2014/main" val="2681650667"/>
                    </a:ext>
                  </a:extLst>
                </a:gridCol>
                <a:gridCol w="4114006">
                  <a:extLst>
                    <a:ext uri="{9D8B030D-6E8A-4147-A177-3AD203B41FA5}">
                      <a16:colId xmlns:a16="http://schemas.microsoft.com/office/drawing/2014/main" val="276347989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Variable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10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{{ .Status }}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Alert status (firing, resolved)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65729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{{ .CommonLabels }}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Labels common across alerts (e.g., instance, severity)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8372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{{ .CommonAnnotations }}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Annotations common across alerts (e.g., summary, description)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5076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{{ .Alerts }}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List of all alerts in the group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0090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{{ .ExternalURL }}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Link back to Grafana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9743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{{ .Receiver }}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Receiver name (Slack, Email, etc.)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0975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{{ .ValueString }}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Value(s) of the evaluated expression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3262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{{ range .Alerts }}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Loop through alerts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612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0400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A29E2-71DC-6D59-92A3-4EAB35BB6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D99E65-00C8-35F5-A36B-17AC5B12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9AE11-E5D7-EA05-5CB2-653F80D1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" y="1981200"/>
            <a:ext cx="9144000" cy="36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241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C799C8-5AD6-BDA8-FD1A-A9D65A7A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CloudWatch Alarm vs Grafana Alert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51EBE8-7B0B-6478-1D46-CB19C7CA1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699926"/>
              </p:ext>
            </p:extLst>
          </p:nvPr>
        </p:nvGraphicFramePr>
        <p:xfrm>
          <a:off x="461036" y="1524000"/>
          <a:ext cx="8301963" cy="488376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67321">
                  <a:extLst>
                    <a:ext uri="{9D8B030D-6E8A-4147-A177-3AD203B41FA5}">
                      <a16:colId xmlns:a16="http://schemas.microsoft.com/office/drawing/2014/main" val="2755932865"/>
                    </a:ext>
                  </a:extLst>
                </a:gridCol>
                <a:gridCol w="2767321">
                  <a:extLst>
                    <a:ext uri="{9D8B030D-6E8A-4147-A177-3AD203B41FA5}">
                      <a16:colId xmlns:a16="http://schemas.microsoft.com/office/drawing/2014/main" val="3655633669"/>
                    </a:ext>
                  </a:extLst>
                </a:gridCol>
                <a:gridCol w="2767321">
                  <a:extLst>
                    <a:ext uri="{9D8B030D-6E8A-4147-A177-3AD203B41FA5}">
                      <a16:colId xmlns:a16="http://schemas.microsoft.com/office/drawing/2014/main" val="575610555"/>
                    </a:ext>
                  </a:extLst>
                </a:gridCol>
              </a:tblGrid>
              <a:tr h="2968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Feature</a:t>
                      </a:r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CloudWatch Alarm</a:t>
                      </a:r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Grafana Alert</a:t>
                      </a:r>
                    </a:p>
                  </a:txBody>
                  <a:tcPr marL="74222" marR="74222" marT="37111" marB="37111" anchor="ctr"/>
                </a:tc>
                <a:extLst>
                  <a:ext uri="{0D108BD9-81ED-4DB2-BD59-A6C34878D82A}">
                    <a16:rowId xmlns:a16="http://schemas.microsoft.com/office/drawing/2014/main" val="4079479888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Scope</a:t>
                      </a:r>
                      <a:endParaRPr lang="en-IN" sz="1500"/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AWS-only metrics (EC2, RDS, ELB, Lambda, etc.)</a:t>
                      </a:r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Any datasource Grafana connects to (AWS + non-AWS)</a:t>
                      </a:r>
                    </a:p>
                  </a:txBody>
                  <a:tcPr marL="74222" marR="74222" marT="37111" marB="37111" anchor="ctr"/>
                </a:tc>
                <a:extLst>
                  <a:ext uri="{0D108BD9-81ED-4DB2-BD59-A6C34878D82A}">
                    <a16:rowId xmlns:a16="http://schemas.microsoft.com/office/drawing/2014/main" val="1514789167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Actions</a:t>
                      </a:r>
                      <a:endParaRPr lang="en-IN" sz="1500"/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SNS, Lambda, Auto Scaling, EC2 stop/start</a:t>
                      </a:r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Send notifications (Slack, Email, PagerDuty, Webhook)</a:t>
                      </a:r>
                    </a:p>
                  </a:txBody>
                  <a:tcPr marL="74222" marR="74222" marT="37111" marB="37111" anchor="ctr"/>
                </a:tc>
                <a:extLst>
                  <a:ext uri="{0D108BD9-81ED-4DB2-BD59-A6C34878D82A}">
                    <a16:rowId xmlns:a16="http://schemas.microsoft.com/office/drawing/2014/main" val="1555709688"/>
                  </a:ext>
                </a:extLst>
              </a:tr>
              <a:tr h="5195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Templates</a:t>
                      </a:r>
                      <a:endParaRPr lang="en-IN" sz="1500"/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Basic text, no custom fields</a:t>
                      </a:r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Fully customizable with Go templates</a:t>
                      </a:r>
                    </a:p>
                  </a:txBody>
                  <a:tcPr marL="74222" marR="74222" marT="37111" marB="37111" anchor="ctr"/>
                </a:tc>
                <a:extLst>
                  <a:ext uri="{0D108BD9-81ED-4DB2-BD59-A6C34878D82A}">
                    <a16:rowId xmlns:a16="http://schemas.microsoft.com/office/drawing/2014/main" val="805551683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Cross-metric / Cross-source</a:t>
                      </a:r>
                      <a:endParaRPr lang="en-IN" sz="1500"/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Limited (only CloudWatch metrics)</a:t>
                      </a:r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Yes (e.g., CPU from CloudWatch + error logs from Loki)</a:t>
                      </a:r>
                    </a:p>
                  </a:txBody>
                  <a:tcPr marL="74222" marR="74222" marT="37111" marB="37111" anchor="ctr"/>
                </a:tc>
                <a:extLst>
                  <a:ext uri="{0D108BD9-81ED-4DB2-BD59-A6C34878D82A}">
                    <a16:rowId xmlns:a16="http://schemas.microsoft.com/office/drawing/2014/main" val="163364786"/>
                  </a:ext>
                </a:extLst>
              </a:tr>
              <a:tr h="5195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Native AWS automation</a:t>
                      </a:r>
                      <a:endParaRPr lang="en-IN" sz="1500"/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/>
                        <a:t>Yes</a:t>
                      </a:r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No (needs external script or webhook)</a:t>
                      </a:r>
                    </a:p>
                  </a:txBody>
                  <a:tcPr marL="74222" marR="74222" marT="37111" marB="37111" anchor="ctr"/>
                </a:tc>
                <a:extLst>
                  <a:ext uri="{0D108BD9-81ED-4DB2-BD59-A6C34878D82A}">
                    <a16:rowId xmlns:a16="http://schemas.microsoft.com/office/drawing/2014/main" val="983485279"/>
                  </a:ext>
                </a:extLst>
              </a:tr>
              <a:tr h="5195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Ease of setup</a:t>
                      </a:r>
                      <a:endParaRPr lang="en-IN" sz="1500"/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Very easy in AWS Console/CLI</a:t>
                      </a:r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Easy inside Grafana if already visualizing data</a:t>
                      </a:r>
                    </a:p>
                  </a:txBody>
                  <a:tcPr marL="74222" marR="74222" marT="37111" marB="37111" anchor="ctr"/>
                </a:tc>
                <a:extLst>
                  <a:ext uri="{0D108BD9-81ED-4DB2-BD59-A6C34878D82A}">
                    <a16:rowId xmlns:a16="http://schemas.microsoft.com/office/drawing/2014/main" val="3966800734"/>
                  </a:ext>
                </a:extLst>
              </a:tr>
              <a:tr h="7422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/>
                        <a:t>Cost</a:t>
                      </a:r>
                      <a:endParaRPr lang="en-IN" sz="1500"/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$0.10 per alarm metric per month (plus SNS charges)</a:t>
                      </a:r>
                    </a:p>
                  </a:txBody>
                  <a:tcPr marL="74222" marR="74222" marT="37111" marB="371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dirty="0"/>
                        <a:t>Grafana OSS = free, Grafana Cloud has per-alert pricing</a:t>
                      </a:r>
                    </a:p>
                  </a:txBody>
                  <a:tcPr marL="74222" marR="74222" marT="37111" marB="37111" anchor="ctr"/>
                </a:tc>
                <a:extLst>
                  <a:ext uri="{0D108BD9-81ED-4DB2-BD59-A6C34878D82A}">
                    <a16:rowId xmlns:a16="http://schemas.microsoft.com/office/drawing/2014/main" val="1487957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55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561587-8666-F9E5-0A5E-83012AD593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895475"/>
          </a:xfrm>
        </p:spPr>
        <p:txBody>
          <a:bodyPr>
            <a:normAutofit/>
          </a:bodyPr>
          <a:lstStyle/>
          <a:p>
            <a:r>
              <a:rPr lang="en-US" dirty="0"/>
              <a:t>Grafana runs as a process on our computer or server.</a:t>
            </a:r>
          </a:p>
          <a:p>
            <a:r>
              <a:rPr lang="en-US" dirty="0"/>
              <a:t>We access the interface through our browser. </a:t>
            </a:r>
          </a:p>
          <a:p>
            <a:r>
              <a:rPr lang="en-US" dirty="0"/>
              <a:t>Our dashboard can display data as single numbers, graphs, charts, or even a heat map.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Grafana</a:t>
            </a:r>
          </a:p>
        </p:txBody>
      </p:sp>
    </p:spTree>
    <p:extLst>
      <p:ext uri="{BB962C8B-B14F-4D97-AF65-F5344CB8AC3E}">
        <p14:creationId xmlns:p14="http://schemas.microsoft.com/office/powerpoint/2010/main" val="28025053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EBFD3F-71E0-F1B3-E3EE-5EE47FE8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 to Amazon Grafana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3CF87-20CA-6A1E-43E1-119E3324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" y="1524000"/>
            <a:ext cx="9144000" cy="45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596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2C3D-16D9-41B9-53D6-CB8D7C721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7D8148-351A-B0CE-BF03-2E4810C4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 to Amazon Grafana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EE474-1B66-93C2-929B-4F18E207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364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882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56343-D82B-7B17-A052-AFF4BFB20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465014-70DC-1591-751C-2C243D6A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 to Amazon Grafana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92E8F-1D9C-DFA9-A744-02F741C20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" y="1524000"/>
            <a:ext cx="9144000" cy="50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7650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4C505-C5A0-98B8-847F-D680EB2DC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84374-A838-E216-42CD-3D39E165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 to Amazon Grafana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B6B0F-093E-C2BE-8ECF-3C1C7230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447800"/>
            <a:ext cx="8610601" cy="47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514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146643-70BF-0992-9408-7DE4A72AAF3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highlight>
                  <a:srgbClr val="00FF00"/>
                </a:highlight>
              </a:rPr>
              <a:t>aws</a:t>
            </a:r>
            <a:r>
              <a:rPr lang="en-US" dirty="0">
                <a:highlight>
                  <a:srgbClr val="00FF00"/>
                </a:highlight>
              </a:rPr>
              <a:t> </a:t>
            </a:r>
            <a:r>
              <a:rPr lang="en-US" dirty="0" err="1">
                <a:highlight>
                  <a:srgbClr val="00FF00"/>
                </a:highlight>
              </a:rPr>
              <a:t>iam</a:t>
            </a:r>
            <a:r>
              <a:rPr lang="en-US" dirty="0">
                <a:highlight>
                  <a:srgbClr val="00FF00"/>
                </a:highlight>
              </a:rPr>
              <a:t> attach-user-policy  --user-name </a:t>
            </a:r>
            <a:r>
              <a:rPr lang="en-US" dirty="0" err="1">
                <a:highlight>
                  <a:srgbClr val="00FF00"/>
                </a:highlight>
              </a:rPr>
              <a:t>eks</a:t>
            </a:r>
            <a:r>
              <a:rPr lang="en-US" dirty="0">
                <a:highlight>
                  <a:srgbClr val="00FF00"/>
                </a:highlight>
              </a:rPr>
              <a:t>-admin</a:t>
            </a: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</a:rPr>
              <a:t> --policy-</a:t>
            </a:r>
            <a:r>
              <a:rPr lang="en-US" dirty="0" err="1">
                <a:highlight>
                  <a:srgbClr val="00FF00"/>
                </a:highlight>
              </a:rPr>
              <a:t>arn</a:t>
            </a:r>
            <a:r>
              <a:rPr lang="en-US" dirty="0">
                <a:highlight>
                  <a:srgbClr val="00FF00"/>
                </a:highlight>
              </a:rPr>
              <a:t> </a:t>
            </a:r>
            <a:r>
              <a:rPr lang="en-US" dirty="0" err="1">
                <a:highlight>
                  <a:srgbClr val="00FF00"/>
                </a:highlight>
              </a:rPr>
              <a:t>arn:aws:iam</a:t>
            </a:r>
            <a:r>
              <a:rPr lang="en-US" dirty="0">
                <a:highlight>
                  <a:srgbClr val="00FF00"/>
                </a:highlight>
              </a:rPr>
              <a:t>::</a:t>
            </a:r>
            <a:r>
              <a:rPr lang="en-US" dirty="0" err="1">
                <a:highlight>
                  <a:srgbClr val="00FF00"/>
                </a:highlight>
              </a:rPr>
              <a:t>aws:policy</a:t>
            </a:r>
            <a:r>
              <a:rPr lang="en-US" dirty="0">
                <a:highlight>
                  <a:srgbClr val="00FF00"/>
                </a:highlight>
              </a:rPr>
              <a:t>/</a:t>
            </a:r>
            <a:r>
              <a:rPr lang="en-US" dirty="0" err="1">
                <a:highlight>
                  <a:srgbClr val="00FF00"/>
                </a:highlight>
              </a:rPr>
              <a:t>AWSGrafanaConsoleReadOnlyAccess</a:t>
            </a:r>
            <a:endParaRPr lang="en-US" dirty="0">
              <a:highlight>
                <a:srgbClr val="00FF00"/>
              </a:highlight>
            </a:endParaRPr>
          </a:p>
          <a:p>
            <a:endParaRPr lang="en-US" dirty="0"/>
          </a:p>
          <a:p>
            <a:r>
              <a:rPr lang="en-US" dirty="0" err="1"/>
              <a:t>aws</a:t>
            </a:r>
            <a:r>
              <a:rPr lang="en-US" dirty="0"/>
              <a:t> </a:t>
            </a:r>
            <a:r>
              <a:rPr lang="en-US" dirty="0" err="1"/>
              <a:t>grafana</a:t>
            </a:r>
            <a:r>
              <a:rPr lang="en-US" dirty="0"/>
              <a:t> list-workspaces --region us-east-1</a:t>
            </a:r>
          </a:p>
          <a:p>
            <a:r>
              <a:rPr lang="en-IN" dirty="0"/>
              <a:t># get work space id from above command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18C9C4-7A95-FFBC-9A14-4DABB171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Grafana CLI</a:t>
            </a:r>
          </a:p>
        </p:txBody>
      </p:sp>
    </p:spTree>
    <p:extLst>
      <p:ext uri="{BB962C8B-B14F-4D97-AF65-F5344CB8AC3E}">
        <p14:creationId xmlns:p14="http://schemas.microsoft.com/office/powerpoint/2010/main" val="195426815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313A5-3415-552E-D223-23D474503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21C11F-51CB-6525-518A-B48DE7A7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Grafana CLI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E59899-DD20-1DE5-B219-2677C561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33" t="-561" r="25833" b="51228"/>
          <a:stretch>
            <a:fillRect/>
          </a:stretch>
        </p:blipFill>
        <p:spPr>
          <a:xfrm>
            <a:off x="308919" y="1828800"/>
            <a:ext cx="852616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3945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19F5-0C63-74CE-82A4-B73BFD06A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A4C2F-36D1-63E5-4DE5-34ED0321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Grafana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16924-907B-92B0-93C8-8C82C2DA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333"/>
          <a:stretch>
            <a:fillRect/>
          </a:stretch>
        </p:blipFill>
        <p:spPr>
          <a:xfrm>
            <a:off x="228600" y="1752600"/>
            <a:ext cx="8763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046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6DE4-ED26-3F39-2164-EDF7058D8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7DDC5-14B1-2A1D-D47F-072AC57F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Grafana CLI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48965-4474-9149-8047-7F0E238B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666"/>
          <a:stretch>
            <a:fillRect/>
          </a:stretch>
        </p:blipFill>
        <p:spPr>
          <a:xfrm>
            <a:off x="6417" y="15240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158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B72CE-1317-F318-3B7D-5037D6C4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CFA05F-BA6D-B0B6-2A01-C8B08A1C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Grafana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18103-2A7F-6977-B796-CE8296DD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00" b="14667"/>
          <a:stretch>
            <a:fillRect/>
          </a:stretch>
        </p:blipFill>
        <p:spPr>
          <a:xfrm>
            <a:off x="461034" y="1447800"/>
            <a:ext cx="776856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5969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F7E84-163E-734E-C71D-2C6F038FA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0BCE07-7E00-7034-CC68-86A66344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Grafana CLI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237FB-1545-84C9-1181-C4702F31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905000"/>
            <a:ext cx="9144000" cy="33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2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A8F47-6347-2FD3-8A34-7663666090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Introduction and Overview</a:t>
            </a:r>
          </a:p>
          <a:p>
            <a:r>
              <a:rPr lang="en-IN" dirty="0"/>
              <a:t>Installation</a:t>
            </a:r>
          </a:p>
          <a:p>
            <a:r>
              <a:rPr lang="en-IN" dirty="0"/>
              <a:t>Getting Started with Grafana</a:t>
            </a:r>
          </a:p>
          <a:p>
            <a:r>
              <a:rPr lang="en-IN" dirty="0"/>
              <a:t>Data sources in Grafana</a:t>
            </a:r>
          </a:p>
          <a:p>
            <a:r>
              <a:rPr lang="en-IN" dirty="0"/>
              <a:t>Dashboards &amp; Explore in Grafana</a:t>
            </a:r>
          </a:p>
          <a:p>
            <a:r>
              <a:rPr lang="en-IN" dirty="0"/>
              <a:t>Panels in Grafana</a:t>
            </a:r>
          </a:p>
          <a:p>
            <a:r>
              <a:rPr lang="en-IN" dirty="0"/>
              <a:t>Authentication in Grafana</a:t>
            </a:r>
          </a:p>
          <a:p>
            <a:r>
              <a:rPr lang="en-IN" dirty="0"/>
              <a:t>Administration in Grafana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54004-00CC-C69C-04A4-70717DDF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40941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Grafana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AA1F4-A70C-E44C-670F-3D20E622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8392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44183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ED4F0-8B2F-E184-473A-63AB420C1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98B977-3C78-5FAF-BBA0-A6690C82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and Roles – User1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9D71D-8274-0FD5-4F02-E9FBB1BC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227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4FE495-4264-DBFE-7FDD-52CC575459CD}"/>
                  </a:ext>
                </a:extLst>
              </p14:cNvPr>
              <p14:cNvContentPartPr/>
              <p14:nvPr/>
            </p14:nvContentPartPr>
            <p14:xfrm>
              <a:off x="6644084" y="2203882"/>
              <a:ext cx="2087640" cy="273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4FE495-4264-DBFE-7FDD-52CC575459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7964" y="2197762"/>
                <a:ext cx="2099880" cy="27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44976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C8FC2-5A41-CF98-92C0-5BB0475B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Variable Types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73AEC8-16AB-277A-B939-8DAFBCD16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933898"/>
              </p:ext>
            </p:extLst>
          </p:nvPr>
        </p:nvGraphicFramePr>
        <p:xfrm>
          <a:off x="409407" y="1752600"/>
          <a:ext cx="8228013" cy="37490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42671">
                  <a:extLst>
                    <a:ext uri="{9D8B030D-6E8A-4147-A177-3AD203B41FA5}">
                      <a16:colId xmlns:a16="http://schemas.microsoft.com/office/drawing/2014/main" val="829558254"/>
                    </a:ext>
                  </a:extLst>
                </a:gridCol>
                <a:gridCol w="2742671">
                  <a:extLst>
                    <a:ext uri="{9D8B030D-6E8A-4147-A177-3AD203B41FA5}">
                      <a16:colId xmlns:a16="http://schemas.microsoft.com/office/drawing/2014/main" val="1458201526"/>
                    </a:ext>
                  </a:extLst>
                </a:gridCol>
                <a:gridCol w="2742671">
                  <a:extLst>
                    <a:ext uri="{9D8B030D-6E8A-4147-A177-3AD203B41FA5}">
                      <a16:colId xmlns:a16="http://schemas.microsoft.com/office/drawing/2014/main" val="4517369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Variable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Example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620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Query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Fetches values from datasource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List all hosts, regions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240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Interval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Predefined time ranges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1m, 5m, 1h for rate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513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Custom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Hardcoded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dev, test, prod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6031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Constant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One fixed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Always use us-east-1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804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Datasource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Switch between data 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Prometheus A vs Prometheus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277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Textbox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Free-text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Enter custom hostname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094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Ad hoc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Dynamic key-value filters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Filter by job=</a:t>
                      </a:r>
                      <a:r>
                        <a:rPr lang="en-IN" dirty="0" err="1"/>
                        <a:t>api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00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7809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0E71D1-9E52-4C77-7325-437BC476CC9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1. Grafana OSS (Open Source Edition)</a:t>
            </a:r>
          </a:p>
          <a:p>
            <a:r>
              <a:rPr lang="en-IN" b="1" dirty="0"/>
              <a:t>License</a:t>
            </a:r>
            <a:r>
              <a:rPr lang="en-IN" dirty="0"/>
              <a:t>: AGPL v3</a:t>
            </a:r>
          </a:p>
          <a:p>
            <a:r>
              <a:rPr lang="en-IN" b="1" dirty="0"/>
              <a:t>Cost</a:t>
            </a:r>
            <a:r>
              <a:rPr lang="en-IN" dirty="0"/>
              <a:t>: Free</a:t>
            </a:r>
          </a:p>
          <a:p>
            <a:r>
              <a:rPr lang="en-IN" b="1" dirty="0"/>
              <a:t>Includes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Core dashboards, panels, and variables</a:t>
            </a:r>
          </a:p>
          <a:p>
            <a:pPr lvl="1"/>
            <a:r>
              <a:rPr lang="en-IN" dirty="0"/>
              <a:t>Standard data sources (Prometheus, Loki, </a:t>
            </a:r>
            <a:r>
              <a:rPr lang="en-IN" dirty="0" err="1"/>
              <a:t>InfluxDB</a:t>
            </a:r>
            <a:r>
              <a:rPr lang="en-IN" dirty="0"/>
              <a:t>, MySQL, etc.)</a:t>
            </a:r>
          </a:p>
          <a:p>
            <a:pPr lvl="1"/>
            <a:r>
              <a:rPr lang="en-IN" dirty="0"/>
              <a:t>User management (basic roles: Admin, Editor, Viewer)</a:t>
            </a:r>
          </a:p>
          <a:p>
            <a:r>
              <a:rPr lang="en-IN" b="1" dirty="0"/>
              <a:t>Limitations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No enterprise plugins (Splunk, ServiceNow, Oracle, etc.)</a:t>
            </a:r>
          </a:p>
          <a:p>
            <a:pPr lvl="1"/>
            <a:r>
              <a:rPr lang="en-IN" dirty="0"/>
              <a:t>No fine-grained RBAC</a:t>
            </a:r>
          </a:p>
          <a:p>
            <a:pPr lvl="1"/>
            <a:r>
              <a:rPr lang="en-IN" dirty="0"/>
              <a:t>No reporting / audit logs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EE4C22-D7BE-4496-55F2-66DA9F3EC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Licensing Overview</a:t>
            </a:r>
          </a:p>
        </p:txBody>
      </p:sp>
    </p:spTree>
    <p:extLst>
      <p:ext uri="{BB962C8B-B14F-4D97-AF65-F5344CB8AC3E}">
        <p14:creationId xmlns:p14="http://schemas.microsoft.com/office/powerpoint/2010/main" val="389088175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8700A-119E-39F9-F26E-ACBD47A95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24809-51F9-E4C2-327A-43529F01DD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b="1" dirty="0"/>
              <a:t>2. Grafana Enterprise</a:t>
            </a:r>
          </a:p>
          <a:p>
            <a:r>
              <a:rPr lang="en-IN" b="1" dirty="0"/>
              <a:t>License</a:t>
            </a:r>
            <a:r>
              <a:rPr lang="en-IN" dirty="0"/>
              <a:t>: Commercial (from Grafana Labs)</a:t>
            </a:r>
          </a:p>
          <a:p>
            <a:r>
              <a:rPr lang="en-IN" b="1" dirty="0"/>
              <a:t>Cost</a:t>
            </a:r>
            <a:r>
              <a:rPr lang="en-IN" dirty="0"/>
              <a:t>: Paid subscription (per active user or via annual contract)</a:t>
            </a:r>
          </a:p>
          <a:p>
            <a:r>
              <a:rPr lang="en-IN" b="1" dirty="0"/>
              <a:t>Includes everything in OSS</a:t>
            </a:r>
            <a:r>
              <a:rPr lang="en-IN" dirty="0"/>
              <a:t>, plus:</a:t>
            </a:r>
          </a:p>
          <a:p>
            <a:pPr lvl="1"/>
            <a:r>
              <a:rPr lang="en-IN" b="1" dirty="0"/>
              <a:t>Enterprise data sources</a:t>
            </a:r>
            <a:r>
              <a:rPr lang="en-IN" dirty="0"/>
              <a:t>: Splunk, ServiceNow, New Relic, Oracle DB, Dynatrace, etc.</a:t>
            </a:r>
          </a:p>
          <a:p>
            <a:pPr lvl="1"/>
            <a:r>
              <a:rPr lang="en-IN" b="1" dirty="0"/>
              <a:t>Enterprise plugins</a:t>
            </a:r>
            <a:r>
              <a:rPr lang="en-IN" dirty="0"/>
              <a:t>: Teams, reporting, access control, etc.</a:t>
            </a:r>
          </a:p>
          <a:p>
            <a:pPr lvl="1"/>
            <a:r>
              <a:rPr lang="en-IN" b="1" dirty="0"/>
              <a:t>Fine-grained RBAC</a:t>
            </a:r>
            <a:r>
              <a:rPr lang="en-IN" dirty="0"/>
              <a:t> (role-based access control beyond Viewer/Editor/Admin)</a:t>
            </a:r>
          </a:p>
          <a:p>
            <a:pPr lvl="1"/>
            <a:r>
              <a:rPr lang="en-IN" b="1" dirty="0"/>
              <a:t>Reporting &amp; Auditing</a:t>
            </a:r>
            <a:r>
              <a:rPr lang="en-IN" dirty="0"/>
              <a:t> (PDF/CSV reports, audit logs)</a:t>
            </a:r>
          </a:p>
          <a:p>
            <a:pPr lvl="1"/>
            <a:r>
              <a:rPr lang="en-IN" b="1" dirty="0"/>
              <a:t>Enterprise support</a:t>
            </a:r>
            <a:r>
              <a:rPr lang="en-IN" dirty="0"/>
              <a:t> (SLA-based support, dedicated account help)</a:t>
            </a:r>
          </a:p>
          <a:p>
            <a:r>
              <a:rPr lang="en-IN" b="1" dirty="0"/>
              <a:t>Typical use case</a:t>
            </a:r>
            <a:r>
              <a:rPr lang="en-IN" dirty="0"/>
              <a:t>: Large organizations needing governance, integrations, and compliance.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53D35C-70ED-4F3F-45F1-C6C44191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Licensing Overview</a:t>
            </a:r>
          </a:p>
        </p:txBody>
      </p:sp>
    </p:spTree>
    <p:extLst>
      <p:ext uri="{BB962C8B-B14F-4D97-AF65-F5344CB8AC3E}">
        <p14:creationId xmlns:p14="http://schemas.microsoft.com/office/powerpoint/2010/main" val="13278855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9B0A-B6D8-0205-D719-6774445B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4BC5AB-C720-E260-07C8-599900771B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3. Grafana Cloud</a:t>
            </a:r>
          </a:p>
          <a:p>
            <a:r>
              <a:rPr lang="en-IN" b="1" dirty="0"/>
              <a:t>License</a:t>
            </a:r>
            <a:r>
              <a:rPr lang="en-IN" dirty="0"/>
              <a:t>: SaaS subscription (hosted by Grafana Labs)</a:t>
            </a:r>
          </a:p>
          <a:p>
            <a:r>
              <a:rPr lang="en-IN" b="1" dirty="0"/>
              <a:t>Cost</a:t>
            </a:r>
            <a:r>
              <a:rPr lang="en-IN" dirty="0"/>
              <a:t>:</a:t>
            </a:r>
          </a:p>
          <a:p>
            <a:pPr lvl="1"/>
            <a:r>
              <a:rPr lang="en-IN" b="1" dirty="0"/>
              <a:t>Free</a:t>
            </a:r>
            <a:r>
              <a:rPr lang="en-IN" dirty="0"/>
              <a:t> (limited usage)</a:t>
            </a:r>
          </a:p>
          <a:p>
            <a:pPr lvl="1"/>
            <a:r>
              <a:rPr lang="en-IN" b="1" dirty="0"/>
              <a:t>Pro</a:t>
            </a:r>
            <a:r>
              <a:rPr lang="en-IN" dirty="0"/>
              <a:t> (per active user/month + data volume pricing)</a:t>
            </a:r>
          </a:p>
          <a:p>
            <a:pPr lvl="1"/>
            <a:r>
              <a:rPr lang="en-IN" b="1" dirty="0"/>
              <a:t>Advanced/Enterprise</a:t>
            </a:r>
            <a:r>
              <a:rPr lang="en-IN" dirty="0"/>
              <a:t> (custom contracts)</a:t>
            </a:r>
          </a:p>
          <a:p>
            <a:r>
              <a:rPr lang="en-IN" b="1" dirty="0"/>
              <a:t>Includes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Hosted Grafana + Managed Loki, Tempo, Mimir</a:t>
            </a:r>
          </a:p>
          <a:p>
            <a:pPr lvl="1"/>
            <a:r>
              <a:rPr lang="en-IN" dirty="0"/>
              <a:t>Dashboards, alerting, logging, tracing all in one</a:t>
            </a:r>
          </a:p>
          <a:p>
            <a:pPr lvl="1"/>
            <a:r>
              <a:rPr lang="en-IN" dirty="0"/>
              <a:t>Team collaboration features</a:t>
            </a:r>
          </a:p>
          <a:p>
            <a:pPr lvl="1"/>
            <a:r>
              <a:rPr lang="en-IN" dirty="0"/>
              <a:t>Automatic upgrades and scaling</a:t>
            </a:r>
          </a:p>
          <a:p>
            <a:r>
              <a:rPr lang="en-IN" b="1" dirty="0"/>
              <a:t>Best for</a:t>
            </a:r>
            <a:r>
              <a:rPr lang="en-IN" dirty="0"/>
              <a:t>: Companies that don’t want to manage their own Grafana infrastructure.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1ECF71-A530-2E8F-FDBC-B191AFB4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Licensing Overview</a:t>
            </a:r>
          </a:p>
        </p:txBody>
      </p:sp>
    </p:spTree>
    <p:extLst>
      <p:ext uri="{BB962C8B-B14F-4D97-AF65-F5344CB8AC3E}">
        <p14:creationId xmlns:p14="http://schemas.microsoft.com/office/powerpoint/2010/main" val="205186197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03DF4-AA9D-F11D-CF25-1BFE8242B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311EBA-9818-27BA-E493-C6816E6B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Licensing Overview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36D6C-9656-EC0A-B969-FD0672D68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026042"/>
              </p:ext>
            </p:extLst>
          </p:nvPr>
        </p:nvGraphicFramePr>
        <p:xfrm>
          <a:off x="457200" y="1461611"/>
          <a:ext cx="8228012" cy="46634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57003">
                  <a:extLst>
                    <a:ext uri="{9D8B030D-6E8A-4147-A177-3AD203B41FA5}">
                      <a16:colId xmlns:a16="http://schemas.microsoft.com/office/drawing/2014/main" val="3092512473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2056682754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1004331217"/>
                    </a:ext>
                  </a:extLst>
                </a:gridCol>
                <a:gridCol w="2057003">
                  <a:extLst>
                    <a:ext uri="{9D8B030D-6E8A-4147-A177-3AD203B41FA5}">
                      <a16:colId xmlns:a16="http://schemas.microsoft.com/office/drawing/2014/main" val="21880597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Grafana 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Grafana Enterprise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Grafana 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905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Core dashboards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038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Open-source data 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854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Enterprise data 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5869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Reporting (PDF/CSV)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71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Fine-grained RBAC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10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Audit logs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221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Managed hosting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360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Support &amp; SLAs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Community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Enterprise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Enterprise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9629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89017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9FD3-B307-7D33-EDBC-7D2E9849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Lambda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B2ACD-28C2-E8BE-D7E5-048667560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371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10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585E1-3253-1D77-7A1A-EC906670D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75071-5600-9AFB-79B6-3C93539E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Lambda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C7AF4-9155-BB35-5538-26F971AF9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39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733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EAD557-3EF2-1829-EFFD-D8266D6F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F2103-F336-49CF-8A68-7479F0EF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600200"/>
            <a:ext cx="8301966" cy="442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763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EF899-CAD6-D4F6-1B2E-1DAE8370D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600FF8-9FF5-C0F7-4254-A7E577EC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E0AB0-A0D9-E115-968D-C37FB5A5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828800"/>
            <a:ext cx="8454366" cy="41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8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16C70-5986-098D-98F3-BE736CEB45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Data Source Compatibility</a:t>
            </a:r>
          </a:p>
          <a:p>
            <a:pPr lvl="1"/>
            <a:r>
              <a:rPr lang="en-US" dirty="0"/>
              <a:t>One of the remarkable strengths of Grafana is its ability to seamlessly connect with an array of data sources.</a:t>
            </a:r>
          </a:p>
          <a:p>
            <a:pPr lvl="1"/>
            <a:r>
              <a:rPr lang="en-US" dirty="0"/>
              <a:t>These sources include Graphite, Prometheus, Influx DB, Elastic Search, MySQL, PostgreSQL, and many more.</a:t>
            </a:r>
          </a:p>
          <a:p>
            <a:pPr lvl="1"/>
            <a:r>
              <a:rPr lang="en-US" dirty="0"/>
              <a:t>Grafana allows users to develop custom plugins, affording them the flexibility to connect to data sources of their choosing.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we need Grafana</a:t>
            </a:r>
          </a:p>
        </p:txBody>
      </p:sp>
    </p:spTree>
    <p:extLst>
      <p:ext uri="{BB962C8B-B14F-4D97-AF65-F5344CB8AC3E}">
        <p14:creationId xmlns:p14="http://schemas.microsoft.com/office/powerpoint/2010/main" val="11325725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C17327F-7C97-E8CE-0E27-72E777A7DDFB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A) Platform provisioning &amp; lifecycle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Install/upgrade Grafana on Kubernetes (idempotent)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Use helm_release to install the grafana/grafana chart.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Pin chart/image versions, roll out safely, roll back on failure.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Complete observability stack in one apply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Install Prometheus/Loki/Tempo + Grafana, wire datasources, dashboards, and alerts end-to-end.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Blue/green or canary upgrades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Stand up a parallel Grafana release, validate, flip ingress/Service, then destroy the old.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Disaster recovery</a:t>
            </a:r>
            <a:endParaRPr kumimoji="0" lang="en-US" altLang="en-US" sz="2200" b="0" i="0" u="none" strike="noStrike" cap="none" normalizeH="0" baseline="0">
              <a:ln>
                <a:noFill/>
              </a:ln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Recreate Grafana (and datasources/dashboards) in a fresh cluster/region with one command.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F3F146-E0CA-D2F0-6477-B97F72A09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Terraform Grafana Use cases</a:t>
            </a:r>
          </a:p>
        </p:txBody>
      </p:sp>
    </p:spTree>
    <p:extLst>
      <p:ext uri="{BB962C8B-B14F-4D97-AF65-F5344CB8AC3E}">
        <p14:creationId xmlns:p14="http://schemas.microsoft.com/office/powerpoint/2010/main" val="30808207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F17C-A7F6-8841-B28E-C680D0B20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FE7AAF3-2734-18C0-9BED-A6ECCD5BB7B8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B) Configuration as code (avoid drift)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Grafana configuration (grafana.ini) as code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Set root URL, auth settings, feature toggles via Helm values or K8s ConfigMaps.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Plugins as code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Pin plugin versions (plugins: in Helm). Avoid “click to install,” which drifts across envs.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Branding &amp; home dashboard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457200" marR="0" lvl="1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Mount custom logos, set home dashboard via values or provider resources.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F0DBB-6087-8E99-4A8B-B4837232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Terraform Grafana Use cases</a:t>
            </a:r>
          </a:p>
        </p:txBody>
      </p:sp>
    </p:spTree>
    <p:extLst>
      <p:ext uri="{BB962C8B-B14F-4D97-AF65-F5344CB8AC3E}">
        <p14:creationId xmlns:p14="http://schemas.microsoft.com/office/powerpoint/2010/main" val="148061273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CD5F6-1870-BF80-6248-304D887D9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43E1D3F-43D9-34E0-10B0-59F2309EEFB3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C) Datasources, dashboards, alerts as code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Datasources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For K8s: provision via sidecar-watched ConfigMaps (Helm sidecar.datasources).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For any Grafana: use the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Grafana Terraform Provider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grafana_data_source (when supported).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Dashboards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Keep JSON in Git; manage with grafana_dashboard (provider) or sidecar ConfigMaps.</a:t>
            </a:r>
          </a:p>
          <a:p>
            <a:pPr marL="457200" marR="0" lvl="1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Promote across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dev → stage → prod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using the same modules with different vars.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10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Alerting (unified alerting)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grafana_contact_point, grafana_notification_policy, grafana_rule_group resources.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Encode SLIs/SLOs and paging paths as code; PR review changes before they affect on-call.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27277B-0181-04F2-CB5F-54B53ED9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Terraform Grafana Use cases</a:t>
            </a:r>
          </a:p>
        </p:txBody>
      </p:sp>
    </p:spTree>
    <p:extLst>
      <p:ext uri="{BB962C8B-B14F-4D97-AF65-F5344CB8AC3E}">
        <p14:creationId xmlns:p14="http://schemas.microsoft.com/office/powerpoint/2010/main" val="6014037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864E1-FB46-95C1-AD9A-347420AAC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4E55E7-44AA-0557-0402-C16FDF674004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D) Amazon Managed Grafana (AMG) specifics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11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Workspace creation &amp; SSO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aws_grafana_workspace + aws_grafana_role_association to wire IAM Identity Center groups (Viewer/Editor/Admin).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12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Service-managed permissions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Enable permission_type = SERVICE_MANAGED so AMG auto-handles IAM to read CloudWatch/AMP/Timestream/etc.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13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Dashboards/alerts into AMG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Short-lived aws_grafana_workspace_api_key → configure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Grafana provider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→ push dashboards, folders, alerts.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2BE38D-B6BC-556D-3F66-2F1E36D3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Terraform Grafana Use cases</a:t>
            </a:r>
          </a:p>
        </p:txBody>
      </p:sp>
    </p:spTree>
    <p:extLst>
      <p:ext uri="{BB962C8B-B14F-4D97-AF65-F5344CB8AC3E}">
        <p14:creationId xmlns:p14="http://schemas.microsoft.com/office/powerpoint/2010/main" val="261353994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72F0E-DCCB-7042-5A70-BC0EA542A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1EB170-FA0F-F67A-F166-63F573E263AE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IN" b="1" dirty="0"/>
              <a:t>E) Multi-tenant &amp; enterprise needs</a:t>
            </a:r>
          </a:p>
          <a:p>
            <a:r>
              <a:rPr lang="en-IN" b="1" dirty="0"/>
              <a:t>Tenant (org/folder) onboarding</a:t>
            </a:r>
            <a:endParaRPr lang="en-IN" dirty="0"/>
          </a:p>
          <a:p>
            <a:r>
              <a:rPr lang="en-IN" dirty="0"/>
              <a:t>Create folders, teams, permissions, contact points, and starter dashboards per tenant in a loop.</a:t>
            </a:r>
          </a:p>
          <a:p>
            <a:r>
              <a:rPr lang="en-IN" b="1" dirty="0"/>
              <a:t>RBAC as code</a:t>
            </a:r>
            <a:endParaRPr lang="en-IN" dirty="0"/>
          </a:p>
          <a:p>
            <a:r>
              <a:rPr lang="en-IN" dirty="0"/>
              <a:t>Manage folders, teams, and fine-grained permissions (read/edit/admin) with provider resources.</a:t>
            </a:r>
          </a:p>
          <a:p>
            <a:r>
              <a:rPr lang="en-IN" b="1" dirty="0"/>
              <a:t>Secrets management</a:t>
            </a:r>
            <a:endParaRPr lang="en-IN" dirty="0"/>
          </a:p>
          <a:p>
            <a:r>
              <a:rPr lang="en-IN" dirty="0" err="1"/>
              <a:t>Datasource</a:t>
            </a:r>
            <a:r>
              <a:rPr lang="en-IN" dirty="0"/>
              <a:t> creds and webhooks via Terraform variables + Secret backends (AWS Secrets Manager / Vault) surfaced to Grafana.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A80B8-378B-651A-DF45-FF261E15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Terraform Grafana Use cases</a:t>
            </a:r>
          </a:p>
        </p:txBody>
      </p:sp>
    </p:spTree>
    <p:extLst>
      <p:ext uri="{BB962C8B-B14F-4D97-AF65-F5344CB8AC3E}">
        <p14:creationId xmlns:p14="http://schemas.microsoft.com/office/powerpoint/2010/main" val="40105402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31F20-9E0C-03DD-A24C-41FB845A4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DDD809-30B8-9941-9983-FDE71C538F67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IN" b="1" dirty="0"/>
              <a:t>F) Automation patterns</a:t>
            </a:r>
          </a:p>
          <a:p>
            <a:r>
              <a:rPr lang="en-IN" b="1" dirty="0"/>
              <a:t>Ephemeral preview </a:t>
            </a:r>
            <a:r>
              <a:rPr lang="en-IN" b="1" dirty="0" err="1"/>
              <a:t>envs</a:t>
            </a:r>
            <a:endParaRPr lang="en-IN" dirty="0"/>
          </a:p>
          <a:p>
            <a:r>
              <a:rPr lang="en-IN" dirty="0"/>
              <a:t>Spin up short-lived Grafana + sample datasets per PR for dashboard review; auto-destroy on merge.</a:t>
            </a:r>
          </a:p>
          <a:p>
            <a:r>
              <a:rPr lang="en-IN" b="1" dirty="0"/>
              <a:t>SLO/SLI pack rollout</a:t>
            </a:r>
            <a:endParaRPr lang="en-IN" dirty="0"/>
          </a:p>
          <a:p>
            <a:r>
              <a:rPr lang="en-IN" dirty="0"/>
              <a:t>Reusable modules that create standard latency/error-rate dashboards and alerts for each new service.</a:t>
            </a:r>
          </a:p>
          <a:p>
            <a:r>
              <a:rPr lang="en-IN" b="1" dirty="0"/>
              <a:t>Cost &amp; tagging hygiene</a:t>
            </a:r>
            <a:endParaRPr lang="en-IN" dirty="0"/>
          </a:p>
          <a:p>
            <a:r>
              <a:rPr lang="en-IN" dirty="0"/>
              <a:t>Enforce labels/annotations on releases and data sources for ownership/cost attribution.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EA5FF-C045-D545-384B-1F662C67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Terraform Grafana Use cases</a:t>
            </a:r>
          </a:p>
        </p:txBody>
      </p:sp>
    </p:spTree>
    <p:extLst>
      <p:ext uri="{BB962C8B-B14F-4D97-AF65-F5344CB8AC3E}">
        <p14:creationId xmlns:p14="http://schemas.microsoft.com/office/powerpoint/2010/main" val="2882472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24B6A-4CB6-565B-6186-074890DC1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C03EE52-2EA1-94C1-BCAB-CA1B55635BB4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G) Operational guardrails &amp; best practices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Module everything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one module for K8s Grafana (Helm), one for AMG, one for dashboards/alerts.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Pin versions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Helm chart + plugin versions to avoid surprise UI/API changes.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Keep JSON dashboards in files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use file() with grafana_dashboard for readable diffs.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Use workspaces/state per environment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dev, stage, prod to prevent cross-env accidents.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Use helm diff in CI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 before apply to show exactly what will change.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Rotate AMG API keys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 if you use them for provisioning (short TTL, created per-apply).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Plan for cache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after branding/logo changes, inval caches or add cache-buster query params in checks.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79FA22-A98D-F6C9-6731-1EB2E7F1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Terraform Grafana Use cases</a:t>
            </a:r>
          </a:p>
        </p:txBody>
      </p:sp>
    </p:spTree>
    <p:extLst>
      <p:ext uri="{BB962C8B-B14F-4D97-AF65-F5344CB8AC3E}">
        <p14:creationId xmlns:p14="http://schemas.microsoft.com/office/powerpoint/2010/main" val="328375669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/>
              <a:t>What is Grafana</a:t>
            </a:r>
          </a:p>
          <a:p>
            <a:pPr lvl="1"/>
            <a:r>
              <a:rPr lang="en-US" dirty="0"/>
              <a:t>How Grafana Works</a:t>
            </a:r>
          </a:p>
          <a:p>
            <a:pPr lvl="1"/>
            <a:r>
              <a:rPr lang="en-US" dirty="0"/>
              <a:t>Grafana Installation</a:t>
            </a:r>
          </a:p>
          <a:p>
            <a:pPr lvl="1"/>
            <a:r>
              <a:rPr lang="en-US" dirty="0" err="1"/>
              <a:t>DataSources</a:t>
            </a:r>
            <a:endParaRPr lang="en-US" dirty="0"/>
          </a:p>
          <a:p>
            <a:pPr lvl="1"/>
            <a:r>
              <a:rPr lang="en-US" dirty="0"/>
              <a:t>Dashboards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we need Grafana</a:t>
            </a:r>
          </a:p>
        </p:txBody>
      </p:sp>
      <p:sp>
        <p:nvSpPr>
          <p:cNvPr id="6" name="AutoShape 2" descr="Data sources">
            <a:extLst>
              <a:ext uri="{FF2B5EF4-FFF2-40B4-BE49-F238E27FC236}">
                <a16:creationId xmlns:a16="http://schemas.microsoft.com/office/drawing/2014/main" id="{4ECE8BA3-E659-B15B-559B-D811B422EE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 sources">
            <a:extLst>
              <a:ext uri="{FF2B5EF4-FFF2-40B4-BE49-F238E27FC236}">
                <a16:creationId xmlns:a16="http://schemas.microsoft.com/office/drawing/2014/main" id="{5716E57B-DA16-5DB3-F08B-96EC22A2E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 sources">
            <a:extLst>
              <a:ext uri="{FF2B5EF4-FFF2-40B4-BE49-F238E27FC236}">
                <a16:creationId xmlns:a16="http://schemas.microsoft.com/office/drawing/2014/main" id="{578A8467-A7BB-E0D3-65F0-E297026F5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403696-1E83-6BD3-BA83-B9BBDCAE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356049"/>
            <a:ext cx="6934200" cy="52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8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16C70-5986-098D-98F3-BE736CEB45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Time Series Analysis</a:t>
            </a:r>
          </a:p>
          <a:p>
            <a:pPr lvl="1"/>
            <a:r>
              <a:rPr lang="en-IN" dirty="0"/>
              <a:t>Grafana excels in the domain of time series analysis, making it an invaluable tool for </a:t>
            </a:r>
          </a:p>
          <a:p>
            <a:pPr lvl="2"/>
            <a:r>
              <a:rPr lang="en-IN" dirty="0"/>
              <a:t>tracking user behaviour, </a:t>
            </a:r>
          </a:p>
          <a:p>
            <a:pPr lvl="2"/>
            <a:r>
              <a:rPr lang="en-IN" dirty="0"/>
              <a:t>monitoring application performance, </a:t>
            </a:r>
          </a:p>
          <a:p>
            <a:pPr lvl="2"/>
            <a:r>
              <a:rPr lang="en-IN" dirty="0"/>
              <a:t>assessing error frequencies across diverse environments (production, pre-production, etc.), </a:t>
            </a:r>
          </a:p>
          <a:p>
            <a:pPr lvl="2"/>
            <a:r>
              <a:rPr lang="en-IN" dirty="0"/>
              <a:t>categorizing error types, </a:t>
            </a:r>
          </a:p>
          <a:p>
            <a:pPr lvl="2"/>
            <a:r>
              <a:rPr lang="en-IN" dirty="0"/>
              <a:t>understanding contextual scenarios. </a:t>
            </a:r>
          </a:p>
          <a:p>
            <a:pPr lvl="1"/>
            <a:r>
              <a:rPr lang="en-IN" dirty="0"/>
              <a:t>These insights are instrumental in improving operational performance and making informed decisions.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we need Grafana</a:t>
            </a:r>
          </a:p>
        </p:txBody>
      </p:sp>
    </p:spTree>
    <p:extLst>
      <p:ext uri="{BB962C8B-B14F-4D97-AF65-F5344CB8AC3E}">
        <p14:creationId xmlns:p14="http://schemas.microsoft.com/office/powerpoint/2010/main" val="2754878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F01D43-D5A2-7AC6-3069-7B3495EF15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Dashboard templating</a:t>
            </a:r>
          </a:p>
          <a:p>
            <a:pPr lvl="1"/>
            <a:r>
              <a:rPr lang="en-US" dirty="0"/>
              <a:t>One of Grafana’s most important functions, dashboard templating helps you to build dashboards that can be reused for different purposes and shared among your organization’s teams.</a:t>
            </a:r>
          </a:p>
          <a:p>
            <a:r>
              <a:rPr lang="en-US" dirty="0"/>
              <a:t>Provisioning. </a:t>
            </a:r>
          </a:p>
          <a:p>
            <a:pPr lvl="1"/>
            <a:r>
              <a:rPr lang="en-US" dirty="0"/>
              <a:t>While it’s easy to construct a single dashboard by clicking, dragging, and dropping, users who need a lot of dashboards will want to use a script to automate the process. </a:t>
            </a:r>
          </a:p>
          <a:p>
            <a:pPr lvl="1"/>
            <a:r>
              <a:rPr lang="en-US" dirty="0"/>
              <a:t>Grafana allows you to script anything and get control of many dashboards.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7AED4-02C3-E456-BECD-0944363F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Features</a:t>
            </a:r>
          </a:p>
        </p:txBody>
      </p:sp>
    </p:spTree>
    <p:extLst>
      <p:ext uri="{BB962C8B-B14F-4D97-AF65-F5344CB8AC3E}">
        <p14:creationId xmlns:p14="http://schemas.microsoft.com/office/powerpoint/2010/main" val="289655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F01D43-D5A2-7AC6-3069-7B3495EF15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Kiosk mode and playlists</a:t>
            </a:r>
          </a:p>
          <a:p>
            <a:pPr lvl="1"/>
            <a:r>
              <a:rPr lang="en-US" dirty="0"/>
              <a:t>If we want to display your Grafana dashboards on a TV monitor we can use the playlist function to choose which dashboards we need to look through and make them cycle through on the screen. </a:t>
            </a:r>
          </a:p>
          <a:p>
            <a:pPr lvl="1"/>
            <a:r>
              <a:rPr lang="en-US" dirty="0"/>
              <a:t>In view-only mode, the kiosk mode hides all the user interface elements you don’t need.</a:t>
            </a:r>
          </a:p>
          <a:p>
            <a:r>
              <a:rPr lang="en-US" dirty="0"/>
              <a:t>Custom plugins</a:t>
            </a:r>
          </a:p>
          <a:p>
            <a:pPr lvl="1"/>
            <a:r>
              <a:rPr lang="en-US" dirty="0"/>
              <a:t> We can use plugins to extend Grafana and integrate it with other software, visualizations, and more. </a:t>
            </a:r>
          </a:p>
          <a:p>
            <a:pPr lvl="1"/>
            <a:r>
              <a:rPr lang="en-US" dirty="0"/>
              <a:t>Anything that produces a timestamp and a value can be visualized in Grafana with just a few lines of code.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7AED4-02C3-E456-BECD-0944363F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Features</a:t>
            </a:r>
          </a:p>
        </p:txBody>
      </p:sp>
    </p:spTree>
    <p:extLst>
      <p:ext uri="{BB962C8B-B14F-4D97-AF65-F5344CB8AC3E}">
        <p14:creationId xmlns:p14="http://schemas.microsoft.com/office/powerpoint/2010/main" val="2740423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F01D43-D5A2-7AC6-3069-7B3495EF15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Alerting and alert hooks. </a:t>
            </a:r>
          </a:p>
          <a:p>
            <a:pPr lvl="1"/>
            <a:r>
              <a:rPr lang="en-US" dirty="0"/>
              <a:t>If an anticipated scenario occurs, alerts are activated like tripwires. </a:t>
            </a:r>
          </a:p>
          <a:p>
            <a:pPr lvl="1"/>
            <a:r>
              <a:rPr lang="en-US" dirty="0"/>
              <a:t>These events can be reported to the monitoring team through Slack or some other communication channel.</a:t>
            </a:r>
          </a:p>
          <a:p>
            <a:r>
              <a:rPr lang="en-US" dirty="0"/>
              <a:t>Permissions and teams. </a:t>
            </a:r>
          </a:p>
          <a:p>
            <a:pPr lvl="1"/>
            <a:r>
              <a:rPr lang="en-US" dirty="0"/>
              <a:t>When a company has one Grafana and several teams, they often want to keep things apart while still sharing dashboards. </a:t>
            </a:r>
          </a:p>
          <a:p>
            <a:pPr lvl="1"/>
            <a:r>
              <a:rPr lang="en-US" dirty="0"/>
              <a:t>If we’re using Grafana Enterprise, we can build a team of users and then set permissions on folders, dashboards, and down to the data source level.</a:t>
            </a:r>
          </a:p>
          <a:p>
            <a:r>
              <a:rPr lang="en-US" dirty="0"/>
              <a:t>SQL data sources </a:t>
            </a:r>
          </a:p>
          <a:p>
            <a:pPr lvl="1"/>
            <a:r>
              <a:rPr lang="en-US" dirty="0"/>
              <a:t>Grafana’s native SQL support allows you to turn anything in a SQL database into metric data that you can graph. </a:t>
            </a:r>
          </a:p>
          <a:p>
            <a:pPr lvl="1"/>
            <a:r>
              <a:rPr lang="en-US" dirty="0"/>
              <a:t>SQL data sources are used by power users to do a variety of fascinating things, such as building business dashboards.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7AED4-02C3-E456-BECD-0944363F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Features</a:t>
            </a:r>
          </a:p>
        </p:txBody>
      </p:sp>
    </p:spTree>
    <p:extLst>
      <p:ext uri="{BB962C8B-B14F-4D97-AF65-F5344CB8AC3E}">
        <p14:creationId xmlns:p14="http://schemas.microsoft.com/office/powerpoint/2010/main" val="1814653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F01D43-D5A2-7AC6-3069-7B3495EF15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Grafana supports a variety of authentication styles, including LDAP and OAuth, and lets you map users to organizations. </a:t>
            </a:r>
          </a:p>
          <a:p>
            <a:pPr lvl="1"/>
            <a:r>
              <a:rPr lang="en-US" dirty="0"/>
              <a:t>We can also map users to teams in Grafana Enterprise:</a:t>
            </a:r>
          </a:p>
          <a:p>
            <a:pPr lvl="1"/>
            <a:r>
              <a:rPr lang="en-US" dirty="0"/>
              <a:t> Grafana helps us to map the teams in our internal systems to Grafana teams if our organization has its own authentication system. </a:t>
            </a:r>
          </a:p>
          <a:p>
            <a:pPr lvl="1"/>
            <a:r>
              <a:rPr lang="en-US" dirty="0"/>
              <a:t>As a result, we’ll be able to automatically grant access to the dashboards to employees that belong to specific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7AED4-02C3-E456-BECD-0944363F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Features</a:t>
            </a:r>
          </a:p>
        </p:txBody>
      </p:sp>
    </p:spTree>
    <p:extLst>
      <p:ext uri="{BB962C8B-B14F-4D97-AF65-F5344CB8AC3E}">
        <p14:creationId xmlns:p14="http://schemas.microsoft.com/office/powerpoint/2010/main" val="2027049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B5FD41-C40E-2AB0-AA44-209EBFCB85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Grafana has garnered substantial popularity among professionals, including product leaders, security analysts, and developers. </a:t>
            </a:r>
          </a:p>
          <a:p>
            <a:r>
              <a:rPr lang="en-US" dirty="0"/>
              <a:t>They rely on Grafana to make data-driven decisions, monitor performance, and gain critical insights into their systems.</a:t>
            </a:r>
          </a:p>
          <a:p>
            <a:r>
              <a:rPr lang="en-US" dirty="0"/>
              <a:t>The main alternatives to Grafana are Kibana, Tableau and Power BI. </a:t>
            </a:r>
          </a:p>
          <a:p>
            <a:r>
              <a:rPr lang="en-US" dirty="0"/>
              <a:t>All of them are also tools that offer data visualization and analysis capabilities.</a:t>
            </a:r>
          </a:p>
          <a:p>
            <a:r>
              <a:rPr lang="en-US" dirty="0"/>
              <a:t>It provides users with options to select the solution that best aligns with their specific requirements.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405A51-B643-511D-2903-13203049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Grafana so Popular?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C0A4DE-5C13-77C4-EF34-5FCCF7416CCD}"/>
                  </a:ext>
                </a:extLst>
              </p14:cNvPr>
              <p14:cNvContentPartPr/>
              <p14:nvPr/>
            </p14:nvContentPartPr>
            <p14:xfrm>
              <a:off x="4189518" y="411455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C0A4DE-5C13-77C4-EF34-5FCCF7416C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3398" y="410843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F84832-8E3F-B4CE-D8A2-E61B3BC82510}"/>
                  </a:ext>
                </a:extLst>
              </p14:cNvPr>
              <p14:cNvContentPartPr/>
              <p14:nvPr/>
            </p14:nvContentPartPr>
            <p14:xfrm>
              <a:off x="4394718" y="4217510"/>
              <a:ext cx="4161960" cy="160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F84832-8E3F-B4CE-D8A2-E61B3BC825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8598" y="4211030"/>
                <a:ext cx="41742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5B9E17C-0C62-812E-B539-62A557396CC4}"/>
                  </a:ext>
                </a:extLst>
              </p14:cNvPr>
              <p14:cNvContentPartPr/>
              <p14:nvPr/>
            </p14:nvContentPartPr>
            <p14:xfrm>
              <a:off x="718398" y="4487870"/>
              <a:ext cx="2101320" cy="112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5B9E17C-0C62-812E-B539-62A557396C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278" y="4481750"/>
                <a:ext cx="2113560" cy="12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208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E8D944-BAB5-A3B2-9D2A-FBCF15B0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and Disadvantage of Grafana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948F7-3355-5621-497E-4FBEE633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8378165" cy="41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5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A8F47-6347-2FD3-8A34-7663666090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Templates and variables</a:t>
            </a:r>
          </a:p>
          <a:p>
            <a:r>
              <a:rPr lang="en-IN" dirty="0"/>
              <a:t>Grafana Enterprise</a:t>
            </a:r>
          </a:p>
          <a:p>
            <a:r>
              <a:rPr lang="en-IN" dirty="0"/>
              <a:t>Plugins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54004-00CC-C69C-04A4-70717DDF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313475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E8D944-BAB5-A3B2-9D2A-FBCF15B0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and Disadvantage of Grafana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7B4A8-0A04-DFF8-DDC3-E220071A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94" y="1828800"/>
            <a:ext cx="84316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7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with other Tools</a:t>
            </a:r>
          </a:p>
        </p:txBody>
      </p:sp>
      <p:sp>
        <p:nvSpPr>
          <p:cNvPr id="6" name="AutoShape 2" descr="Data sources">
            <a:extLst>
              <a:ext uri="{FF2B5EF4-FFF2-40B4-BE49-F238E27FC236}">
                <a16:creationId xmlns:a16="http://schemas.microsoft.com/office/drawing/2014/main" id="{4ECE8BA3-E659-B15B-559B-D811B422EE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 sources">
            <a:extLst>
              <a:ext uri="{FF2B5EF4-FFF2-40B4-BE49-F238E27FC236}">
                <a16:creationId xmlns:a16="http://schemas.microsoft.com/office/drawing/2014/main" id="{5716E57B-DA16-5DB3-F08B-96EC22A2E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 sources">
            <a:extLst>
              <a:ext uri="{FF2B5EF4-FFF2-40B4-BE49-F238E27FC236}">
                <a16:creationId xmlns:a16="http://schemas.microsoft.com/office/drawing/2014/main" id="{578A8467-A7BB-E0D3-65F0-E297026F5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2" descr="Prometheus Components and Architecture">
            <a:extLst>
              <a:ext uri="{FF2B5EF4-FFF2-40B4-BE49-F238E27FC236}">
                <a16:creationId xmlns:a16="http://schemas.microsoft.com/office/drawing/2014/main" id="{39EC555B-F01E-1F3F-B2F7-ECD6C86E3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7" y="1447800"/>
            <a:ext cx="8454365" cy="50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886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vs Grafana</a:t>
            </a:r>
          </a:p>
        </p:txBody>
      </p:sp>
      <p:sp>
        <p:nvSpPr>
          <p:cNvPr id="6" name="AutoShape 2" descr="Data sources">
            <a:extLst>
              <a:ext uri="{FF2B5EF4-FFF2-40B4-BE49-F238E27FC236}">
                <a16:creationId xmlns:a16="http://schemas.microsoft.com/office/drawing/2014/main" id="{4ECE8BA3-E659-B15B-559B-D811B422EE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 sources">
            <a:extLst>
              <a:ext uri="{FF2B5EF4-FFF2-40B4-BE49-F238E27FC236}">
                <a16:creationId xmlns:a16="http://schemas.microsoft.com/office/drawing/2014/main" id="{5716E57B-DA16-5DB3-F08B-96EC22A2E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 sources">
            <a:extLst>
              <a:ext uri="{FF2B5EF4-FFF2-40B4-BE49-F238E27FC236}">
                <a16:creationId xmlns:a16="http://schemas.microsoft.com/office/drawing/2014/main" id="{578A8467-A7BB-E0D3-65F0-E297026F5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E4080-46BC-1001-F2B4-84029573C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94056"/>
            <a:ext cx="8382000" cy="51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vs Kibana</a:t>
            </a:r>
          </a:p>
        </p:txBody>
      </p:sp>
      <p:sp>
        <p:nvSpPr>
          <p:cNvPr id="6" name="AutoShape 2" descr="Data sources">
            <a:extLst>
              <a:ext uri="{FF2B5EF4-FFF2-40B4-BE49-F238E27FC236}">
                <a16:creationId xmlns:a16="http://schemas.microsoft.com/office/drawing/2014/main" id="{4ECE8BA3-E659-B15B-559B-D811B422EE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 sources">
            <a:extLst>
              <a:ext uri="{FF2B5EF4-FFF2-40B4-BE49-F238E27FC236}">
                <a16:creationId xmlns:a16="http://schemas.microsoft.com/office/drawing/2014/main" id="{5716E57B-DA16-5DB3-F08B-96EC22A2E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 sources">
            <a:extLst>
              <a:ext uri="{FF2B5EF4-FFF2-40B4-BE49-F238E27FC236}">
                <a16:creationId xmlns:a16="http://schemas.microsoft.com/office/drawing/2014/main" id="{578A8467-A7BB-E0D3-65F0-E297026F5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8D6FE-FD9E-BBD6-30D3-A52BDAF16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980496" cy="51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6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vs Kibana</a:t>
            </a:r>
          </a:p>
        </p:txBody>
      </p:sp>
      <p:sp>
        <p:nvSpPr>
          <p:cNvPr id="6" name="AutoShape 2" descr="Data sources">
            <a:extLst>
              <a:ext uri="{FF2B5EF4-FFF2-40B4-BE49-F238E27FC236}">
                <a16:creationId xmlns:a16="http://schemas.microsoft.com/office/drawing/2014/main" id="{4ECE8BA3-E659-B15B-559B-D811B422EE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 sources">
            <a:extLst>
              <a:ext uri="{FF2B5EF4-FFF2-40B4-BE49-F238E27FC236}">
                <a16:creationId xmlns:a16="http://schemas.microsoft.com/office/drawing/2014/main" id="{5716E57B-DA16-5DB3-F08B-96EC22A2E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 sources">
            <a:extLst>
              <a:ext uri="{FF2B5EF4-FFF2-40B4-BE49-F238E27FC236}">
                <a16:creationId xmlns:a16="http://schemas.microsoft.com/office/drawing/2014/main" id="{578A8467-A7BB-E0D3-65F0-E297026F5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79F5-0A98-6DB2-6E49-F63CFA68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5027"/>
            <a:ext cx="8534400" cy="51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18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90586-845A-C762-B705-4D6FBD7D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CCDA1-7A5B-826B-12DB-5FBADA3B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5400"/>
            <a:ext cx="6592220" cy="53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1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E1403-8108-8B71-2B7C-1008F8A0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95ECF-BAD4-1F2F-BB03-3EF998D3F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5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83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16748A-9B39-8AFF-80B3-9ECA15B1EA3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Loki is an open-source log aggregation tool inspired by Prometheus architecture. </a:t>
            </a:r>
          </a:p>
          <a:p>
            <a:r>
              <a:rPr lang="en-US" dirty="0"/>
              <a:t>It is designed as horizontally-scalable, highly-available, and multi-tenant to allow you to collect, store, and search log data.</a:t>
            </a:r>
          </a:p>
          <a:p>
            <a:r>
              <a:rPr lang="en-US" dirty="0"/>
              <a:t>Loki was created by Grafana Labs, with its first version released in 2019. </a:t>
            </a:r>
          </a:p>
          <a:p>
            <a:r>
              <a:rPr lang="en-US" dirty="0"/>
              <a:t>Loki is designed to keep indexing low. </a:t>
            </a:r>
          </a:p>
          <a:p>
            <a:r>
              <a:rPr lang="en-US" dirty="0"/>
              <a:t>It does this by making use of labels. </a:t>
            </a:r>
          </a:p>
          <a:p>
            <a:r>
              <a:rPr lang="en-US" dirty="0"/>
              <a:t>Labels are any key-value pairs that can be used to describe a log stream.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F00423-9935-718F-F15D-D74CAA07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Loki</a:t>
            </a:r>
          </a:p>
        </p:txBody>
      </p:sp>
    </p:spTree>
    <p:extLst>
      <p:ext uri="{BB962C8B-B14F-4D97-AF65-F5344CB8AC3E}">
        <p14:creationId xmlns:p14="http://schemas.microsoft.com/office/powerpoint/2010/main" val="2121338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F00423-9935-718F-F15D-D74CAA07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Loki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889CD4-F7E6-211C-DAB6-7C511B911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6515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51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CFE08-0C26-5342-66C4-CA9DA0F839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provides you with </a:t>
            </a:r>
            <a:r>
              <a:rPr lang="en-US" dirty="0" err="1"/>
              <a:t>LogQL</a:t>
            </a:r>
            <a:r>
              <a:rPr lang="en-US" dirty="0"/>
              <a:t> as its own query language, allowing you to powerfully query and filter your logs.</a:t>
            </a:r>
          </a:p>
          <a:p>
            <a:r>
              <a:rPr lang="en-US" dirty="0"/>
              <a:t>Has support Grafana integration for real-time log visualizations and querying.</a:t>
            </a:r>
          </a:p>
          <a:p>
            <a:r>
              <a:rPr lang="en-US" dirty="0"/>
              <a:t>It uses labels to identify log streams.</a:t>
            </a:r>
          </a:p>
          <a:p>
            <a:r>
              <a:rPr lang="en-US" dirty="0"/>
              <a:t>Natively integrates with Prometheus, Grafana and K8s.</a:t>
            </a:r>
          </a:p>
          <a:p>
            <a:r>
              <a:rPr lang="en-US" dirty="0" err="1"/>
              <a:t>PromQL</a:t>
            </a:r>
            <a:r>
              <a:rPr lang="en-US" dirty="0"/>
              <a:t>-compatible to allow you access to Prometheus-like labels. This makes Loki easier to use to categorize and label log data while using </a:t>
            </a:r>
            <a:r>
              <a:rPr lang="en-US" dirty="0" err="1"/>
              <a:t>PromQL</a:t>
            </a:r>
            <a:r>
              <a:rPr lang="en-US" dirty="0"/>
              <a:t> to search and analyze logs.</a:t>
            </a:r>
          </a:p>
          <a:p>
            <a:r>
              <a:rPr lang="en-US" dirty="0"/>
              <a:t>Prometheus Alert manager for sending alerts.</a:t>
            </a:r>
          </a:p>
          <a:p>
            <a:r>
              <a:rPr lang="en-US" dirty="0"/>
              <a:t>Cost-effective and durable storage as Loki doesn't index logs text contents. It only needs labels for each log stream.</a:t>
            </a:r>
          </a:p>
          <a:p>
            <a:r>
              <a:rPr lang="en-US" dirty="0"/>
              <a:t>Multi-tenancy support through to allows each tenant's data to be stored independently.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BC460-A1BA-DC63-3E7B-C6EA90AC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 of Grafana Loki</a:t>
            </a:r>
          </a:p>
        </p:txBody>
      </p:sp>
    </p:spTree>
    <p:extLst>
      <p:ext uri="{BB962C8B-B14F-4D97-AF65-F5344CB8AC3E}">
        <p14:creationId xmlns:p14="http://schemas.microsoft.com/office/powerpoint/2010/main" val="312318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Delivery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6F65F-B89D-2634-FDCC-E98FF0A8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0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27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C32C50-81BE-2FC8-0DC7-5700421439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wget https://raw.githubusercontent.com/grafana/loki/v3.0.0/production/docker-compose.yaml -O docker-compose.yaml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0E0D8F-F19A-50C5-6BDB-B6BF3835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Loki Installation</a:t>
            </a:r>
          </a:p>
        </p:txBody>
      </p:sp>
    </p:spTree>
    <p:extLst>
      <p:ext uri="{BB962C8B-B14F-4D97-AF65-F5344CB8AC3E}">
        <p14:creationId xmlns:p14="http://schemas.microsoft.com/office/powerpoint/2010/main" val="3748209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E8F4B-0D10-BB23-9887-09E607227D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 sign up for a Grafana Cloud account, complete the following steps:</a:t>
            </a:r>
          </a:p>
          <a:p>
            <a:pPr lvl="1"/>
            <a:r>
              <a:rPr lang="en-US" dirty="0"/>
              <a:t>Navigate to https://grafana.com/products/cloud/.</a:t>
            </a:r>
          </a:p>
          <a:p>
            <a:pPr lvl="1"/>
            <a:r>
              <a:rPr lang="en-US" dirty="0"/>
              <a:t>Click Start for free on the banner.</a:t>
            </a:r>
          </a:p>
          <a:p>
            <a:pPr lvl="1"/>
            <a:r>
              <a:rPr lang="en-US" dirty="0"/>
              <a:t>Follow the instructions to finish setting up your account and access the Cloud Account Portal.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13B446-1942-6C0C-A670-113D15C1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Grafana Cloud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1829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13B446-1942-6C0C-A670-113D15C1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Grafana Cloud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10FE3-CECF-1097-9E7F-8ED4C8CB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8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13B446-1942-6C0C-A670-113D15C1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Grafana Cloud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5CBF6-BA6C-11DA-49A6-B1F4D93E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" y="1905000"/>
            <a:ext cx="9144000" cy="40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4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200A51-3225-9DA6-C07C-37BA9678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Grafana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CE8D3-7469-CEDE-18E3-4DABB684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2" y="1676400"/>
            <a:ext cx="821634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08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47C20-8CE2-76F7-6016-96AFE080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Architecture</a:t>
            </a:r>
          </a:p>
        </p:txBody>
      </p:sp>
      <p:sp>
        <p:nvSpPr>
          <p:cNvPr id="2" name="AutoShape 2" descr="Grafana architecture (click to zoom)">
            <a:extLst>
              <a:ext uri="{FF2B5EF4-FFF2-40B4-BE49-F238E27FC236}">
                <a16:creationId xmlns:a16="http://schemas.microsoft.com/office/drawing/2014/main" id="{D4A1DD63-6983-33CE-D2C8-201C0A7EA3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Grafana architecture (click to zoom)">
            <a:extLst>
              <a:ext uri="{FF2B5EF4-FFF2-40B4-BE49-F238E27FC236}">
                <a16:creationId xmlns:a16="http://schemas.microsoft.com/office/drawing/2014/main" id="{A663D84D-C9F8-0737-1093-EF9D84890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438B9-3CC8-8568-9ED1-0E9182FA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4" r="1576"/>
          <a:stretch/>
        </p:blipFill>
        <p:spPr>
          <a:xfrm>
            <a:off x="228599" y="1447800"/>
            <a:ext cx="868680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86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47C20-8CE2-76F7-6016-96AFE080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Prometheus Connection</a:t>
            </a:r>
          </a:p>
        </p:txBody>
      </p:sp>
      <p:sp>
        <p:nvSpPr>
          <p:cNvPr id="2" name="AutoShape 2" descr="Grafana architecture (click to zoom)">
            <a:extLst>
              <a:ext uri="{FF2B5EF4-FFF2-40B4-BE49-F238E27FC236}">
                <a16:creationId xmlns:a16="http://schemas.microsoft.com/office/drawing/2014/main" id="{D4A1DD63-6983-33CE-D2C8-201C0A7EA3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Grafana architecture (click to zoom)">
            <a:extLst>
              <a:ext uri="{FF2B5EF4-FFF2-40B4-BE49-F238E27FC236}">
                <a16:creationId xmlns:a16="http://schemas.microsoft.com/office/drawing/2014/main" id="{A663D84D-C9F8-0737-1093-EF9D84890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4F06B-517F-0BA4-7801-F45122D8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250"/>
            <a:ext cx="9144000" cy="40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19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47C20-8CE2-76F7-6016-96AFE080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MSSQL Connection</a:t>
            </a:r>
          </a:p>
        </p:txBody>
      </p:sp>
      <p:sp>
        <p:nvSpPr>
          <p:cNvPr id="2" name="AutoShape 2" descr="Grafana architecture (click to zoom)">
            <a:extLst>
              <a:ext uri="{FF2B5EF4-FFF2-40B4-BE49-F238E27FC236}">
                <a16:creationId xmlns:a16="http://schemas.microsoft.com/office/drawing/2014/main" id="{D4A1DD63-6983-33CE-D2C8-201C0A7EA3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Grafana architecture (click to zoom)">
            <a:extLst>
              <a:ext uri="{FF2B5EF4-FFF2-40B4-BE49-F238E27FC236}">
                <a16:creationId xmlns:a16="http://schemas.microsoft.com/office/drawing/2014/main" id="{A663D84D-C9F8-0737-1093-EF9D84890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5066-0B99-8D89-6D10-158116D1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9955"/>
            <a:ext cx="9144000" cy="3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37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88" y="234643"/>
            <a:ext cx="8205261" cy="785553"/>
          </a:xfrm>
        </p:spPr>
        <p:txBody>
          <a:bodyPr/>
          <a:lstStyle/>
          <a:p>
            <a:r>
              <a:rPr lang="en-IN" dirty="0"/>
              <a:t>Grafana Infinity DB – AI/LLM Native DB– JSON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B5177-8D4E-B148-D64F-A7F629C1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3284035"/>
            <a:ext cx="8229600" cy="3463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A6F53-3E20-317A-1826-D5AA7A50D809}"/>
              </a:ext>
            </a:extLst>
          </p:cNvPr>
          <p:cNvSpPr txBox="1"/>
          <p:nvPr/>
        </p:nvSpPr>
        <p:spPr>
          <a:xfrm>
            <a:off x="838200" y="1297672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No need to create container.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Just add infinity </a:t>
            </a:r>
            <a:r>
              <a:rPr lang="en-IN" sz="2000" b="1" dirty="0" err="1"/>
              <a:t>db</a:t>
            </a:r>
            <a:r>
              <a:rPr lang="en-IN" sz="2000" b="1" dirty="0"/>
              <a:t> plugin and create data source.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A01FFB-3F45-A5C4-83F4-171E849C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35" y="2036660"/>
            <a:ext cx="8229600" cy="12502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DFEA97-0F86-D43A-FCE3-B5B8086075CE}"/>
                  </a:ext>
                </a:extLst>
              </p14:cNvPr>
              <p14:cNvContentPartPr/>
              <p14:nvPr/>
            </p14:nvContentPartPr>
            <p14:xfrm>
              <a:off x="522198" y="2761310"/>
              <a:ext cx="8082360" cy="160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DFEA97-0F86-D43A-FCE3-B5B8086075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078" y="2755190"/>
                <a:ext cx="8094600" cy="1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7240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DB -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34B82-94EC-620B-888D-DA44DFE4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1" y="1295400"/>
            <a:ext cx="8363801" cy="52756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E3F978-EA54-18F5-1E90-40DCBAB9B735}"/>
                  </a:ext>
                </a:extLst>
              </p14:cNvPr>
              <p14:cNvContentPartPr/>
              <p14:nvPr/>
            </p14:nvContentPartPr>
            <p14:xfrm>
              <a:off x="904878" y="5439350"/>
              <a:ext cx="895680" cy="1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E3F978-EA54-18F5-1E90-40DCBAB9B7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758" y="5433230"/>
                <a:ext cx="9079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0C74853-6420-A61A-2F88-319A06A8CC97}"/>
                  </a:ext>
                </a:extLst>
              </p14:cNvPr>
              <p14:cNvContentPartPr/>
              <p14:nvPr/>
            </p14:nvContentPartPr>
            <p14:xfrm>
              <a:off x="3302838" y="6325310"/>
              <a:ext cx="4244400" cy="94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0C74853-6420-A61A-2F88-319A06A8CC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6718" y="6319190"/>
                <a:ext cx="4256640" cy="1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93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 err="1"/>
              <a:t>Devops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39679-AB53-6F90-F1A2-ABC91002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295400"/>
            <a:ext cx="9144000" cy="524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52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DB - XML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5F6D7-CCF1-B731-F0B4-DB57E1AE9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9" y="1219200"/>
            <a:ext cx="8649522" cy="533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05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DB -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42198-60BA-2826-8DB3-E606B889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7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82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DB - XML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4DCC4-10AF-008C-39CB-0CBA4A3E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8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35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DB -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C181A-7EC7-4299-2831-51B5C370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2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84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9FBD2-16E3-E585-E123-A64772649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76DB5C-FA29-EFFE-33CC-203A8E15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DB - </a:t>
            </a:r>
            <a:r>
              <a:rPr lang="en-IN" dirty="0" err="1"/>
              <a:t>Graphql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D58D1-9D87-2686-D3DF-F20C2A5C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" y="1828800"/>
            <a:ext cx="9144000" cy="41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18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ECB7D2-2793-FC9B-B4BE-3B55D7AAE91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Amazon CloudWatch is a </a:t>
            </a:r>
            <a:r>
              <a:rPr lang="en-US" b="1" dirty="0"/>
              <a:t>monitoring and observability service</a:t>
            </a:r>
            <a:r>
              <a:rPr lang="en-US" dirty="0"/>
              <a:t> for AWS resources, applications, and services running on AWS and on-premises. It helps you collect and track:</a:t>
            </a:r>
          </a:p>
          <a:p>
            <a:r>
              <a:rPr lang="en-US" b="1" dirty="0"/>
              <a:t>Metrics</a:t>
            </a:r>
            <a:r>
              <a:rPr lang="en-US" dirty="0"/>
              <a:t> (e.g., CPU utilization, memory, custom app metrics)</a:t>
            </a:r>
          </a:p>
          <a:p>
            <a:r>
              <a:rPr lang="en-US" b="1" dirty="0"/>
              <a:t>Logs</a:t>
            </a:r>
            <a:r>
              <a:rPr lang="en-US" dirty="0"/>
              <a:t> (application logs, server logs, Lambda logs)</a:t>
            </a:r>
          </a:p>
          <a:p>
            <a:r>
              <a:rPr lang="en-US" b="1" dirty="0"/>
              <a:t>Events</a:t>
            </a:r>
            <a:r>
              <a:rPr lang="en-US" dirty="0"/>
              <a:t> (state changes in AWS resources)</a:t>
            </a:r>
          </a:p>
          <a:p>
            <a:r>
              <a:rPr lang="en-US" b="1" dirty="0"/>
              <a:t>Alarms</a:t>
            </a:r>
            <a:r>
              <a:rPr lang="en-US" dirty="0"/>
              <a:t> (trigger notifications or automated actions when thresholds are crossed)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E06C4-6307-5F7A-60BF-F0AFD048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CloudWatch </a:t>
            </a:r>
          </a:p>
        </p:txBody>
      </p:sp>
    </p:spTree>
    <p:extLst>
      <p:ext uri="{BB962C8B-B14F-4D97-AF65-F5344CB8AC3E}">
        <p14:creationId xmlns:p14="http://schemas.microsoft.com/office/powerpoint/2010/main" val="3644161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6F6B23-34C2-9842-B6C1-A1DEA37C41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/>
              <a:t>Metrics Monitoring</a:t>
            </a:r>
            <a:endParaRPr lang="en-IN" dirty="0"/>
          </a:p>
          <a:p>
            <a:pPr lvl="1"/>
            <a:r>
              <a:rPr lang="en-IN" dirty="0"/>
              <a:t>Predefined AWS metrics (EC2 CPU, RDS connections, S3 bucket size, etc.)</a:t>
            </a:r>
          </a:p>
          <a:p>
            <a:pPr lvl="1"/>
            <a:r>
              <a:rPr lang="en-IN" dirty="0"/>
              <a:t>Custom application metrics (via API/SDK/CloudWatch Agent)</a:t>
            </a:r>
          </a:p>
          <a:p>
            <a:r>
              <a:rPr lang="en-IN" b="1" dirty="0"/>
              <a:t>Logs Collection</a:t>
            </a:r>
            <a:endParaRPr lang="en-IN" dirty="0"/>
          </a:p>
          <a:p>
            <a:pPr lvl="1"/>
            <a:r>
              <a:rPr lang="en-IN" dirty="0"/>
              <a:t>Store, search, and </a:t>
            </a:r>
            <a:r>
              <a:rPr lang="en-IN" dirty="0" err="1"/>
              <a:t>analyze</a:t>
            </a:r>
            <a:r>
              <a:rPr lang="en-IN" dirty="0"/>
              <a:t> logs (EC2, Lambda, ECS, Kubernetes, etc.)</a:t>
            </a:r>
          </a:p>
          <a:p>
            <a:pPr lvl="1"/>
            <a:r>
              <a:rPr lang="en-IN" dirty="0"/>
              <a:t>Integrates with </a:t>
            </a:r>
            <a:r>
              <a:rPr lang="en-IN" b="1" dirty="0"/>
              <a:t>CloudWatch Logs Insights</a:t>
            </a:r>
            <a:r>
              <a:rPr lang="en-IN" dirty="0"/>
              <a:t> for querying logs.</a:t>
            </a:r>
          </a:p>
          <a:p>
            <a:r>
              <a:rPr lang="en-IN" b="1" dirty="0"/>
              <a:t>Alarms &amp; Notifications</a:t>
            </a:r>
            <a:endParaRPr lang="en-IN" dirty="0"/>
          </a:p>
          <a:p>
            <a:pPr lvl="1"/>
            <a:r>
              <a:rPr lang="en-IN" dirty="0"/>
              <a:t>Trigger Amazon SNS, Auto Scaling, or custom actions when thresholds are breached.</a:t>
            </a:r>
          </a:p>
          <a:p>
            <a:r>
              <a:rPr lang="en-IN" b="1" dirty="0"/>
              <a:t>Events</a:t>
            </a:r>
            <a:endParaRPr lang="en-IN" dirty="0"/>
          </a:p>
          <a:p>
            <a:pPr lvl="1"/>
            <a:r>
              <a:rPr lang="en-IN" dirty="0"/>
              <a:t>React to AWS resource changes (like EC2 instance state changes) using </a:t>
            </a:r>
            <a:r>
              <a:rPr lang="en-IN" b="1" dirty="0" err="1"/>
              <a:t>EventBridge</a:t>
            </a:r>
            <a:r>
              <a:rPr lang="en-IN" dirty="0"/>
              <a:t>.</a:t>
            </a:r>
          </a:p>
          <a:p>
            <a:r>
              <a:rPr lang="en-IN" b="1" dirty="0"/>
              <a:t>Dashboards</a:t>
            </a:r>
            <a:endParaRPr lang="en-IN" dirty="0"/>
          </a:p>
          <a:p>
            <a:pPr lvl="1"/>
            <a:r>
              <a:rPr lang="en-IN" dirty="0"/>
              <a:t>Create real-time visualizations of metrics/logs for observability.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90FB1-348B-8673-8C86-3862DEBA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4178659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0B43D7-7FD9-7293-514F-2234447B24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Monitor </a:t>
            </a:r>
            <a:r>
              <a:rPr lang="en-IN" b="1" dirty="0"/>
              <a:t>EC2 instance health</a:t>
            </a:r>
            <a:r>
              <a:rPr lang="en-IN" dirty="0"/>
              <a:t> (CPU, Disk, Network).</a:t>
            </a:r>
          </a:p>
          <a:p>
            <a:r>
              <a:rPr lang="en-IN" dirty="0"/>
              <a:t>Collect </a:t>
            </a:r>
            <a:r>
              <a:rPr lang="en-IN" b="1" dirty="0"/>
              <a:t>application logs</a:t>
            </a:r>
            <a:r>
              <a:rPr lang="en-IN" dirty="0"/>
              <a:t> from ECS/EKS or Lambda.</a:t>
            </a:r>
          </a:p>
          <a:p>
            <a:r>
              <a:rPr lang="en-IN" dirty="0"/>
              <a:t>Trigger alarms for </a:t>
            </a:r>
            <a:r>
              <a:rPr lang="en-IN" b="1" dirty="0"/>
              <a:t>high memory/CPU usage</a:t>
            </a:r>
            <a:r>
              <a:rPr lang="en-IN" dirty="0"/>
              <a:t>.</a:t>
            </a:r>
          </a:p>
          <a:p>
            <a:r>
              <a:rPr lang="en-IN" dirty="0"/>
              <a:t>Automate scaling (Auto Scaling groups with CloudWatch alarms).</a:t>
            </a:r>
          </a:p>
          <a:p>
            <a:r>
              <a:rPr lang="en-IN" dirty="0"/>
              <a:t>Security monitoring (track unauthorized access patterns).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65D177-F7C2-B332-C740-97E62DD0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Use Cases</a:t>
            </a:r>
          </a:p>
        </p:txBody>
      </p:sp>
    </p:spTree>
    <p:extLst>
      <p:ext uri="{BB962C8B-B14F-4D97-AF65-F5344CB8AC3E}">
        <p14:creationId xmlns:p14="http://schemas.microsoft.com/office/powerpoint/2010/main" val="1772687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F7B25C-E2C4-6BE8-264D-0A7E46AFCF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Enable CloudWatch</a:t>
            </a:r>
            <a:r>
              <a:rPr lang="en-IN" dirty="0"/>
              <a:t> (by default active in AWS accounts).</a:t>
            </a:r>
          </a:p>
          <a:p>
            <a:r>
              <a:rPr lang="en-IN" b="1" dirty="0"/>
              <a:t>Install CloudWatch Agent</a:t>
            </a:r>
            <a:r>
              <a:rPr lang="en-IN" dirty="0"/>
              <a:t> on EC2/servers for detailed system-level metrics.</a:t>
            </a:r>
          </a:p>
          <a:p>
            <a:r>
              <a:rPr lang="en-IN" b="1" dirty="0"/>
              <a:t>Push logs/metrics</a:t>
            </a:r>
            <a:r>
              <a:rPr lang="en-IN" dirty="0"/>
              <a:t> from applications (via AWS SDK/CloudWatch API).</a:t>
            </a:r>
          </a:p>
          <a:p>
            <a:r>
              <a:rPr lang="en-IN" b="1" dirty="0"/>
              <a:t>Set alarms</a:t>
            </a:r>
            <a:r>
              <a:rPr lang="en-IN" dirty="0"/>
              <a:t> (e.g., alert if CPU &gt; 80%).</a:t>
            </a:r>
          </a:p>
          <a:p>
            <a:r>
              <a:rPr lang="en-IN" b="1" dirty="0"/>
              <a:t>Create dashboards</a:t>
            </a:r>
            <a:r>
              <a:rPr lang="en-IN" dirty="0"/>
              <a:t> to visualize key metrics.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41F90-E3F3-1E3B-79E2-55848890B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977607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8825DD-3F52-FA68-1815-8EACAB40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Cloud Watch as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04FE2-F535-A57B-A24B-498DEF37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45436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83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 err="1"/>
              <a:t>Devops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3D35E-B481-0C4D-FC40-E0CE4EC0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2" y="1331167"/>
            <a:ext cx="9144000" cy="520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74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8825DD-3F52-FA68-1815-8EACAB40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Cloud Watch as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560C2-19AB-5BC1-AFB0-DC95E741B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95400"/>
            <a:ext cx="845436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53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8825DD-3F52-FA68-1815-8EACAB40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Cloud Watch as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6F665-61AD-6815-96FB-6A731B15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0" y="1447800"/>
            <a:ext cx="84559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19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8825DD-3F52-FA68-1815-8EACAB40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Cloud Watch as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9C167-9256-3BCA-AB15-37D72ABB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42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CC7F6-E662-436E-5B18-441C2B82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DF975-0F60-2A83-C718-A5966A15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0" y="1245601"/>
            <a:ext cx="7806900" cy="531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9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7B970-4649-93FE-A5F5-9C675C752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91679F-89C6-AD7E-6154-080BE249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 Cloud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4F1F5-85E6-19EF-55FD-92D75AB3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308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8C7430-937E-5BAB-B47F-9919DA4D2405}"/>
              </a:ext>
            </a:extLst>
          </p:cNvPr>
          <p:cNvSpPr txBox="1"/>
          <p:nvPr/>
        </p:nvSpPr>
        <p:spPr>
          <a:xfrm>
            <a:off x="2514600" y="1230868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Download password while creating</a:t>
            </a:r>
          </a:p>
        </p:txBody>
      </p:sp>
    </p:spTree>
    <p:extLst>
      <p:ext uri="{BB962C8B-B14F-4D97-AF65-F5344CB8AC3E}">
        <p14:creationId xmlns:p14="http://schemas.microsoft.com/office/powerpoint/2010/main" val="15672013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561E6-B9FE-3D5D-0529-C92B8278E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6492C3-3476-7760-2AE7-1CA2F113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 Cloud  -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AD684-01B5-3CF4-6825-E424F9C8EBDF}"/>
              </a:ext>
            </a:extLst>
          </p:cNvPr>
          <p:cNvSpPr txBox="1"/>
          <p:nvPr/>
        </p:nvSpPr>
        <p:spPr>
          <a:xfrm>
            <a:off x="2514600" y="1230868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Download password while creating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D3B3B-DB24-ABFD-4B8B-57908846D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600200"/>
            <a:ext cx="9144000" cy="48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9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9F0CE-0B01-FFB5-7699-D66942DE6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354C5A-CD31-6F18-3AC0-5F0E102E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 Cloud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395F9-6834-2BAC-A36F-27AD35EC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7" y="1371600"/>
            <a:ext cx="8001000" cy="52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3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CC7F6-E662-436E-5B18-441C2B82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796EB-B81B-43E0-2E6A-0014F2F0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5" y="1295400"/>
            <a:ext cx="8279075" cy="525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403C55-5858-1E39-9AB0-8AC13B4D68CC}"/>
                  </a:ext>
                </a:extLst>
              </p14:cNvPr>
              <p14:cNvContentPartPr/>
              <p14:nvPr/>
            </p14:nvContentPartPr>
            <p14:xfrm>
              <a:off x="4711518" y="1986590"/>
              <a:ext cx="489240" cy="22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403C55-5858-1E39-9AB0-8AC13B4D68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5398" y="1980470"/>
                <a:ext cx="501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AB6102-C40C-72CE-333D-A503A55D4F0E}"/>
                  </a:ext>
                </a:extLst>
              </p14:cNvPr>
              <p14:cNvContentPartPr/>
              <p14:nvPr/>
            </p14:nvContentPartPr>
            <p14:xfrm>
              <a:off x="4665078" y="2330030"/>
              <a:ext cx="673560" cy="145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AB6102-C40C-72CE-333D-A503A55D4F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8958" y="2323910"/>
                <a:ext cx="6858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DF6476-26C5-E953-18C1-8931B4C82502}"/>
                  </a:ext>
                </a:extLst>
              </p14:cNvPr>
              <p14:cNvContentPartPr/>
              <p14:nvPr/>
            </p14:nvContentPartPr>
            <p14:xfrm>
              <a:off x="4693158" y="2597870"/>
              <a:ext cx="1015920" cy="14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DF6476-26C5-E953-18C1-8931B4C825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7038" y="2591750"/>
                <a:ext cx="1028160" cy="1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439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CC7F6-E662-436E-5B18-441C2B82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 with Top10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5AB64-17E9-93E5-8E84-BBE66BFB1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9413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399741-7FD1-5FDF-2836-06B654D5A563}"/>
                  </a:ext>
                </a:extLst>
              </p14:cNvPr>
              <p14:cNvContentPartPr/>
              <p14:nvPr/>
            </p14:nvContentPartPr>
            <p14:xfrm>
              <a:off x="5056758" y="2547110"/>
              <a:ext cx="3280320" cy="10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399741-7FD1-5FDF-2836-06B654D5A5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0638" y="2540990"/>
                <a:ext cx="32925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7EE601-2DB9-AE86-A714-E815E2F5029E}"/>
                  </a:ext>
                </a:extLst>
              </p14:cNvPr>
              <p14:cNvContentPartPr/>
              <p14:nvPr/>
            </p14:nvContentPartPr>
            <p14:xfrm>
              <a:off x="2593638" y="6326030"/>
              <a:ext cx="3465000" cy="37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7EE601-2DB9-AE86-A714-E815E2F50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7518" y="6319910"/>
                <a:ext cx="3477240" cy="50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1CF5FF7-F3A8-67CC-0EA2-F1BDAC5B81F1}"/>
              </a:ext>
            </a:extLst>
          </p:cNvPr>
          <p:cNvSpPr txBox="1"/>
          <p:nvPr/>
        </p:nvSpPr>
        <p:spPr>
          <a:xfrm>
            <a:off x="1828800" y="10668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Graphite has the limit function.</a:t>
            </a:r>
          </a:p>
          <a:p>
            <a:r>
              <a:rPr lang="en-U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InfluxDB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has the limit and </a:t>
            </a:r>
            <a:r>
              <a:rPr lang="en-U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slimit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functions</a:t>
            </a:r>
          </a:p>
          <a:p>
            <a:r>
              <a:rPr lang="en-U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ElasticSearch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has the Size option: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0DE358-DD24-E470-9962-93949477ACD9}"/>
                  </a:ext>
                </a:extLst>
              </p14:cNvPr>
              <p14:cNvContentPartPr/>
              <p14:nvPr/>
            </p14:nvContentPartPr>
            <p14:xfrm>
              <a:off x="1446318" y="1166150"/>
              <a:ext cx="747000" cy="859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0DE358-DD24-E470-9962-93949477AC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0198" y="1160030"/>
                <a:ext cx="759240" cy="87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ABE8F51-60BE-4A07-66F1-BE6BF9D50F05}"/>
              </a:ext>
            </a:extLst>
          </p:cNvPr>
          <p:cNvGrpSpPr/>
          <p:nvPr/>
        </p:nvGrpSpPr>
        <p:grpSpPr>
          <a:xfrm>
            <a:off x="93438" y="1269830"/>
            <a:ext cx="1402560" cy="662040"/>
            <a:chOff x="93438" y="1269830"/>
            <a:chExt cx="140256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FC169A-0FBA-7098-A7A9-050B4938E6F8}"/>
                    </a:ext>
                  </a:extLst>
                </p14:cNvPr>
                <p14:cNvContentPartPr/>
                <p14:nvPr/>
              </p14:nvContentPartPr>
              <p14:xfrm>
                <a:off x="93438" y="1269830"/>
                <a:ext cx="511200" cy="120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FC169A-0FBA-7098-A7A9-050B4938E6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318" y="1263710"/>
                  <a:ext cx="523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5BB0A2-1C38-B73E-65AB-9149036ACFD6}"/>
                    </a:ext>
                  </a:extLst>
                </p14:cNvPr>
                <p14:cNvContentPartPr/>
                <p14:nvPr/>
              </p14:nvContentPartPr>
              <p14:xfrm>
                <a:off x="298278" y="1333910"/>
                <a:ext cx="42120" cy="516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5BB0A2-1C38-B73E-65AB-9149036ACF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2158" y="1327790"/>
                  <a:ext cx="543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5D5182-0859-9A1E-40B9-66B8DA1BFE86}"/>
                    </a:ext>
                  </a:extLst>
                </p14:cNvPr>
                <p14:cNvContentPartPr/>
                <p14:nvPr/>
              </p14:nvContentPartPr>
              <p14:xfrm>
                <a:off x="494118" y="1473590"/>
                <a:ext cx="218880" cy="197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5D5182-0859-9A1E-40B9-66B8DA1BFE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7998" y="1467470"/>
                  <a:ext cx="231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636798-0C1A-A833-224C-939E2DB859DF}"/>
                    </a:ext>
                  </a:extLst>
                </p14:cNvPr>
                <p14:cNvContentPartPr/>
                <p14:nvPr/>
              </p14:nvContentPartPr>
              <p14:xfrm>
                <a:off x="680958" y="1380710"/>
                <a:ext cx="215640" cy="55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636798-0C1A-A833-224C-939E2DB859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4838" y="1374590"/>
                  <a:ext cx="2278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A915461-3C0A-09F0-6DBD-9F6B4840C6D8}"/>
                    </a:ext>
                  </a:extLst>
                </p14:cNvPr>
                <p14:cNvContentPartPr/>
                <p14:nvPr/>
              </p14:nvContentPartPr>
              <p14:xfrm>
                <a:off x="746478" y="1398350"/>
                <a:ext cx="226080" cy="188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A915461-3C0A-09F0-6DBD-9F6B4840C6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0358" y="1392230"/>
                  <a:ext cx="238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4C25E4-9317-417A-6359-B9D600B44CCB}"/>
                    </a:ext>
                  </a:extLst>
                </p14:cNvPr>
                <p14:cNvContentPartPr/>
                <p14:nvPr/>
              </p14:nvContentPartPr>
              <p14:xfrm>
                <a:off x="1072638" y="1296830"/>
                <a:ext cx="57240" cy="401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4C25E4-9317-417A-6359-B9D600B44C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6518" y="1290710"/>
                  <a:ext cx="694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50E2ED-D8AF-306E-763D-74062CB67408}"/>
                    </a:ext>
                  </a:extLst>
                </p14:cNvPr>
                <p14:cNvContentPartPr/>
                <p14:nvPr/>
              </p14:nvContentPartPr>
              <p14:xfrm>
                <a:off x="1193238" y="1287830"/>
                <a:ext cx="302760" cy="34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50E2ED-D8AF-306E-763D-74062CB6740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87118" y="1281710"/>
                  <a:ext cx="31500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7058188-E2B3-1629-209F-0E9D384DA56E}"/>
                  </a:ext>
                </a:extLst>
              </p14:cNvPr>
              <p14:cNvContentPartPr/>
              <p14:nvPr/>
            </p14:nvContentPartPr>
            <p14:xfrm>
              <a:off x="-2351682" y="5150630"/>
              <a:ext cx="9720" cy="6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7058188-E2B3-1629-209F-0E9D384DA56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2357802" y="5144510"/>
                <a:ext cx="21960" cy="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595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CC7F6-E662-436E-5B18-441C2B82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 with Top10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7058188-E2B3-1629-209F-0E9D384DA56E}"/>
                  </a:ext>
                </a:extLst>
              </p14:cNvPr>
              <p14:cNvContentPartPr/>
              <p14:nvPr/>
            </p14:nvContentPartPr>
            <p14:xfrm>
              <a:off x="-2351682" y="5150630"/>
              <a:ext cx="9720" cy="6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7058188-E2B3-1629-209F-0E9D384DA5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357802" y="5144510"/>
                <a:ext cx="21960" cy="18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086F3EF-8614-2A27-CF72-A0379163E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35" y="1232128"/>
            <a:ext cx="9144000" cy="56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9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 err="1"/>
              <a:t>Devops</a:t>
            </a:r>
            <a:r>
              <a:rPr lang="en-IN" dirty="0"/>
              <a:t>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9851A-D6A3-E5AA-7507-440C5BB3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458200" cy="5105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ACDB3D-A9EC-2127-90A8-F7F60A1CC82F}"/>
                  </a:ext>
                </a:extLst>
              </p14:cNvPr>
              <p14:cNvContentPartPr/>
              <p14:nvPr/>
            </p14:nvContentPartPr>
            <p14:xfrm>
              <a:off x="7479918" y="5633390"/>
              <a:ext cx="582840" cy="225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ACDB3D-A9EC-2127-90A8-F7F60A1CC8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3798" y="5627270"/>
                <a:ext cx="595080" cy="2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985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CC7F6-E662-436E-5B18-441C2B82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3C9208-5188-9AFC-6A1A-EA986CF2E8A3}"/>
                  </a:ext>
                </a:extLst>
              </p14:cNvPr>
              <p14:cNvContentPartPr/>
              <p14:nvPr/>
            </p14:nvContentPartPr>
            <p14:xfrm>
              <a:off x="2715318" y="385319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3C9208-5188-9AFC-6A1A-EA986CF2E8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9198" y="384707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3D3F5A-C6CE-D83E-3C2E-238F2C98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8040"/>
            <a:ext cx="9144000" cy="49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8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5BB03A-B1B9-3AB4-BC1D-6FFC7E987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Graphite?</a:t>
            </a:r>
          </a:p>
          <a:p>
            <a:r>
              <a:rPr lang="en-US" dirty="0"/>
              <a:t>Graphite is a </a:t>
            </a:r>
            <a:r>
              <a:rPr lang="en-US" b="1" dirty="0"/>
              <a:t>time-series monitoring tool</a:t>
            </a:r>
            <a:r>
              <a:rPr lang="en-US" dirty="0"/>
              <a:t> that lets you:</a:t>
            </a:r>
          </a:p>
          <a:p>
            <a:r>
              <a:rPr lang="en-US" dirty="0"/>
              <a:t>Collect metrics (from apps, servers, containers…).</a:t>
            </a:r>
          </a:p>
          <a:p>
            <a:r>
              <a:rPr lang="en-US" dirty="0"/>
              <a:t>Store them in a time-series DB (Whisper).</a:t>
            </a:r>
          </a:p>
          <a:p>
            <a:r>
              <a:rPr lang="en-US" dirty="0"/>
              <a:t>Visualize them in dashboards and graphs (Graphite-Web, or Grafana).</a:t>
            </a:r>
          </a:p>
          <a:p>
            <a:r>
              <a:rPr lang="en-US" dirty="0"/>
              <a:t>It’s one of the </a:t>
            </a:r>
            <a:r>
              <a:rPr lang="en-US" b="1" dirty="0"/>
              <a:t>older but still widely used</a:t>
            </a:r>
            <a:r>
              <a:rPr lang="en-US" dirty="0"/>
              <a:t> observability stacks.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A7A27-E237-E71C-CD0A-9C304370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Graphite</a:t>
            </a:r>
          </a:p>
        </p:txBody>
      </p:sp>
    </p:spTree>
    <p:extLst>
      <p:ext uri="{BB962C8B-B14F-4D97-AF65-F5344CB8AC3E}">
        <p14:creationId xmlns:p14="http://schemas.microsoft.com/office/powerpoint/2010/main" val="3631796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16119-0683-1D9F-6782-2401A244A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400BC-489C-E6B3-710C-2768637E7B7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What is Graphite?</a:t>
            </a:r>
          </a:p>
          <a:p>
            <a:r>
              <a:rPr lang="en-IN" dirty="0"/>
              <a:t>Graphite is an open-source monitoring tool designed for collecting, storing, and graphing real-time numeric time-series data. Its core components are:</a:t>
            </a:r>
          </a:p>
          <a:p>
            <a:r>
              <a:rPr lang="en-IN" b="1" dirty="0"/>
              <a:t>Carbon</a:t>
            </a:r>
            <a:r>
              <a:rPr lang="en-IN" dirty="0"/>
              <a:t>: a daemon that receives time-series data via protocols like </a:t>
            </a:r>
            <a:r>
              <a:rPr lang="en-IN" dirty="0" err="1"/>
              <a:t>StatsD</a:t>
            </a:r>
            <a:r>
              <a:rPr lang="en-IN" dirty="0"/>
              <a:t> or Graphite plaintext.</a:t>
            </a:r>
          </a:p>
          <a:p>
            <a:r>
              <a:rPr lang="en-IN" b="1" dirty="0"/>
              <a:t>Whisper</a:t>
            </a:r>
            <a:r>
              <a:rPr lang="en-IN" dirty="0"/>
              <a:t>: a lightweight, round-robin database optimized for storing time-series data.</a:t>
            </a:r>
          </a:p>
          <a:p>
            <a:r>
              <a:rPr lang="en-IN" b="1" dirty="0"/>
              <a:t>Graphite webapp</a:t>
            </a:r>
            <a:r>
              <a:rPr lang="en-IN" dirty="0"/>
              <a:t>: a Django-based front-end (using Cairo for rendering) that generates graphs on demand.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7496A-F7FC-2E0E-6CD3-ABC27477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Graphite</a:t>
            </a:r>
          </a:p>
        </p:txBody>
      </p:sp>
    </p:spTree>
    <p:extLst>
      <p:ext uri="{BB962C8B-B14F-4D97-AF65-F5344CB8AC3E}">
        <p14:creationId xmlns:p14="http://schemas.microsoft.com/office/powerpoint/2010/main" val="98684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70CA8B-6051-06DB-D83F-7C3BE59D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8AE52-D0B0-EE72-17C7-18C3D7EE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5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68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11EA9D-0C92-AAE0-B0A0-E63054C86E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playlist is a list of dashboards that are displayed in a sequence. </a:t>
            </a:r>
          </a:p>
          <a:p>
            <a:r>
              <a:rPr lang="en-US" dirty="0"/>
              <a:t>We might use a playlist to build situational awareness or to present your metrics to our team or visitors.</a:t>
            </a:r>
          </a:p>
          <a:p>
            <a:r>
              <a:rPr lang="en-US" dirty="0"/>
              <a:t>Grafana automatically scales dashboards to any resolution, which makes them perfect for big screens.</a:t>
            </a:r>
          </a:p>
          <a:p>
            <a:r>
              <a:rPr lang="en-US" dirty="0"/>
              <a:t>We can access the Playlist feature from Grafana’s side menu, in the Dashboards submenu.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CB52E-FCE6-D88A-2620-B1AA9B83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Playlists</a:t>
            </a:r>
          </a:p>
        </p:txBody>
      </p:sp>
    </p:spTree>
    <p:extLst>
      <p:ext uri="{BB962C8B-B14F-4D97-AF65-F5344CB8AC3E}">
        <p14:creationId xmlns:p14="http://schemas.microsoft.com/office/powerpoint/2010/main" val="3022919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4CB52E-FCE6-D88A-2620-B1AA9B83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Playlists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FCCF7-6EE5-E433-4C2E-51E9BD62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7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278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4CB52E-FCE6-D88A-2620-B1AA9B83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Playlists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2A27E-3339-D750-2F9C-CFE00031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944"/>
            <a:ext cx="9144000" cy="31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174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4CB52E-FCE6-D88A-2620-B1AA9B83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Playlists</a:t>
            </a:r>
          </a:p>
        </p:txBody>
      </p:sp>
      <p:pic>
        <p:nvPicPr>
          <p:cNvPr id="2" name="Recording 2024-06-11 213140">
            <a:hlinkClick r:id="" action="ppaction://media"/>
            <a:extLst>
              <a:ext uri="{FF2B5EF4-FFF2-40B4-BE49-F238E27FC236}">
                <a16:creationId xmlns:a16="http://schemas.microsoft.com/office/drawing/2014/main" id="{30907B78-1A34-8902-D2F8-3554952C0E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4368" y="1295400"/>
            <a:ext cx="7361237" cy="52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2348F2-1FB9-5382-17C1-186878E8A0A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Reporting enables you to automatically generate PDFs from any of your dashboards and have Grafana email them to interested parties on a schedule. </a:t>
            </a:r>
          </a:p>
          <a:p>
            <a:r>
              <a:rPr lang="en-US" dirty="0"/>
              <a:t>This is available in Grafana Cloud and in Grafana Enterprise.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F2A165-96ED-867D-CCB7-AC9DD1A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and manage reports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AACAF2-3FA1-94A9-2FA4-46689C1FC242}"/>
                  </a:ext>
                </a:extLst>
              </p14:cNvPr>
              <p14:cNvContentPartPr/>
              <p14:nvPr/>
            </p14:nvContentPartPr>
            <p14:xfrm>
              <a:off x="755838" y="2116910"/>
              <a:ext cx="5913000" cy="169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AACAF2-3FA1-94A9-2FA4-46689C1FC2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718" y="2110790"/>
                <a:ext cx="59252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D34683-E5F8-1798-8BF2-65C657DB1013}"/>
                  </a:ext>
                </a:extLst>
              </p14:cNvPr>
              <p14:cNvContentPartPr/>
              <p14:nvPr/>
            </p14:nvContentPartPr>
            <p14:xfrm>
              <a:off x="858078" y="2583470"/>
              <a:ext cx="6187320" cy="161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D34683-E5F8-1798-8BF2-65C657DB10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958" y="2577350"/>
                <a:ext cx="61995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FB5924-046E-1BFA-A228-FBE4E59A9830}"/>
                  </a:ext>
                </a:extLst>
              </p14:cNvPr>
              <p14:cNvContentPartPr/>
              <p14:nvPr/>
            </p14:nvContentPartPr>
            <p14:xfrm>
              <a:off x="1884798" y="3194390"/>
              <a:ext cx="5292720" cy="11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FB5924-046E-1BFA-A228-FBE4E59A98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8678" y="3188270"/>
                <a:ext cx="5304960" cy="1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278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2A165-96ED-867D-CCB7-AC9DD1A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and manage reports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8027FC-89A9-6C68-0866-D8C6EFC6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371600"/>
            <a:ext cx="8378165" cy="5181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E39D49-F51E-5302-D85D-D58179691ABE}"/>
                  </a:ext>
                </a:extLst>
              </p14:cNvPr>
              <p14:cNvContentPartPr/>
              <p14:nvPr/>
            </p14:nvContentPartPr>
            <p14:xfrm>
              <a:off x="1156158" y="4430630"/>
              <a:ext cx="1531800" cy="1019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E39D49-F51E-5302-D85D-D58179691A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0038" y="4424510"/>
                <a:ext cx="1544040" cy="10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5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7EA52-57C2-3FB4-8B84-83CA78E6F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3" b="2513"/>
          <a:stretch/>
        </p:blipFill>
        <p:spPr>
          <a:xfrm>
            <a:off x="270867" y="1600200"/>
            <a:ext cx="8602265" cy="48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56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2A165-96ED-867D-CCB7-AC9DD1A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and manage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07989-93A7-4A95-8849-9857F182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87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2A165-96ED-867D-CCB7-AC9DD1A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and manage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7CAC3-A4F8-9909-54EA-9DE80E40D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r="2500"/>
          <a:stretch/>
        </p:blipFill>
        <p:spPr>
          <a:xfrm>
            <a:off x="197498" y="1447800"/>
            <a:ext cx="8686800" cy="50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734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2A165-96ED-867D-CCB7-AC9DD1A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and manage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59701-2C42-A190-9E07-F13882A0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8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549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DBED62-E885-57F2-CE79-B86333342B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Grafana Alerting typically allows us to learn or understand the problems in our system, just a few moments after they occur.</a:t>
            </a:r>
          </a:p>
          <a:p>
            <a:r>
              <a:rPr lang="en-US" dirty="0"/>
              <a:t>Enabling us to create, manage, and act on our alerts in a single, consolidated view, and overall improve our team’s ability to identify and resolve issues as fast as possible. </a:t>
            </a:r>
          </a:p>
          <a:p>
            <a:r>
              <a:rPr lang="en-US" dirty="0"/>
              <a:t>It is available for Grafana OSS, Grafana Enterprise, or Grafana Cloud.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4990CA-3C5B-1F39-2294-68EFD15A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Alerting</a:t>
            </a:r>
          </a:p>
        </p:txBody>
      </p:sp>
    </p:spTree>
    <p:extLst>
      <p:ext uri="{BB962C8B-B14F-4D97-AF65-F5344CB8AC3E}">
        <p14:creationId xmlns:p14="http://schemas.microsoft.com/office/powerpoint/2010/main" val="37839335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B9F37-B011-31C8-F50D-69866D5A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 Grafana alert works</a:t>
            </a:r>
          </a:p>
        </p:txBody>
      </p:sp>
      <p:pic>
        <p:nvPicPr>
          <p:cNvPr id="1026" name="Picture 2" descr="Grafana Alerting">
            <a:extLst>
              <a:ext uri="{FF2B5EF4-FFF2-40B4-BE49-F238E27FC236}">
                <a16:creationId xmlns:a16="http://schemas.microsoft.com/office/drawing/2014/main" id="{D5A832DF-8815-2B09-7E7A-01F596D5B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2499049"/>
            <a:ext cx="787446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577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B9F37-B011-31C8-F50D-69866D5A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 Grafana alert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5E357-1423-1C3E-4578-5E55DED4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6764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820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B9F37-B011-31C8-F50D-69866D5A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 Grafana alert works (Only Time Series)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1BEF8-55A3-AE1C-D7EE-CB9F589D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1810139"/>
            <a:ext cx="8915400" cy="39793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16B8F89-78CF-0510-BA46-40266DF5A8F6}"/>
                  </a:ext>
                </a:extLst>
              </p14:cNvPr>
              <p14:cNvContentPartPr/>
              <p14:nvPr/>
            </p14:nvContentPartPr>
            <p14:xfrm>
              <a:off x="1512198" y="755750"/>
              <a:ext cx="2435400" cy="183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16B8F89-78CF-0510-BA46-40266DF5A8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6078" y="749630"/>
                <a:ext cx="2447640" cy="18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EB7D21-8B58-4F4B-F6CF-0AC5C67DFE34}"/>
                  </a:ext>
                </a:extLst>
              </p14:cNvPr>
              <p14:cNvContentPartPr/>
              <p14:nvPr/>
            </p14:nvContentPartPr>
            <p14:xfrm>
              <a:off x="5290398" y="979670"/>
              <a:ext cx="2258640" cy="67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EB7D21-8B58-4F4B-F6CF-0AC5C67DFE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4278" y="973550"/>
                <a:ext cx="2270880" cy="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770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B9F37-B011-31C8-F50D-69866D5A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 Grafana alert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8D02-C936-9EAF-C1A6-D51C067B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" y="1828800"/>
            <a:ext cx="9144000" cy="37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929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B9F37-B011-31C8-F50D-69866D5A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 Grafana alert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0DA1D-0F9C-BBA6-369C-8FB22B9B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1" y="2133600"/>
            <a:ext cx="8907118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16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0E848-13CE-CF86-9EB2-CD4BE06D4EC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numerous authentication methods available in Grafana to verify user identity. </a:t>
            </a:r>
          </a:p>
          <a:p>
            <a:r>
              <a:rPr lang="en-US" dirty="0"/>
              <a:t>The authentication configuration dictates which users can access Grafana and the methods they can use for logging in. </a:t>
            </a:r>
          </a:p>
          <a:p>
            <a:r>
              <a:rPr lang="en-US" dirty="0"/>
              <a:t>We can also configure Grafana to automatically update users’ roles and team memberships in Grafana based on the information returned by the auth provider integration.</a:t>
            </a:r>
          </a:p>
          <a:p>
            <a:r>
              <a:rPr lang="en-US" dirty="0"/>
              <a:t>When deciding on an authentication method, it’s important to take account your current identity and access management system.</a:t>
            </a:r>
          </a:p>
          <a:p>
            <a:r>
              <a:rPr lang="en-US" dirty="0"/>
              <a:t> We should also consider the specific authentication and authorization features you require.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1EED9F-9509-1C3F-DB22-28C5CCC0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OAuth</a:t>
            </a:r>
          </a:p>
        </p:txBody>
      </p:sp>
    </p:spTree>
    <p:extLst>
      <p:ext uri="{BB962C8B-B14F-4D97-AF65-F5344CB8AC3E}">
        <p14:creationId xmlns:p14="http://schemas.microsoft.com/office/powerpoint/2010/main" val="164230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C7165-CB5E-9B30-64B7-8325F51C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0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56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0E848-13CE-CF86-9EB2-CD4BE06D4EC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dirty="0"/>
              <a:t>Grafana provides OAuth2 integrations for the following auth providers:</a:t>
            </a:r>
          </a:p>
          <a:p>
            <a:pPr lvl="1"/>
            <a:r>
              <a:rPr lang="en-US" dirty="0"/>
              <a:t>Azure AD OAuth</a:t>
            </a:r>
          </a:p>
          <a:p>
            <a:pPr lvl="1"/>
            <a:r>
              <a:rPr lang="en-US" dirty="0"/>
              <a:t>GitHub OAuth</a:t>
            </a:r>
          </a:p>
          <a:p>
            <a:pPr lvl="1"/>
            <a:r>
              <a:rPr lang="en-US" dirty="0"/>
              <a:t>GitLab OAuth</a:t>
            </a:r>
          </a:p>
          <a:p>
            <a:pPr lvl="1"/>
            <a:r>
              <a:rPr lang="en-US" dirty="0"/>
              <a:t>Google OAuth</a:t>
            </a:r>
          </a:p>
          <a:p>
            <a:pPr lvl="1"/>
            <a:r>
              <a:rPr lang="en-US" dirty="0"/>
              <a:t>Grafana Com OAuth</a:t>
            </a:r>
          </a:p>
          <a:p>
            <a:pPr lvl="1"/>
            <a:r>
              <a:rPr lang="en-US" dirty="0" err="1"/>
              <a:t>Keycloak</a:t>
            </a:r>
            <a:r>
              <a:rPr lang="en-US" dirty="0"/>
              <a:t> OAuth</a:t>
            </a:r>
          </a:p>
          <a:p>
            <a:pPr lvl="1"/>
            <a:r>
              <a:rPr lang="en-US" dirty="0"/>
              <a:t>Okta OAuth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1EED9F-9509-1C3F-DB22-28C5CCC0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OAuth</a:t>
            </a:r>
          </a:p>
        </p:txBody>
      </p:sp>
    </p:spTree>
    <p:extLst>
      <p:ext uri="{BB962C8B-B14F-4D97-AF65-F5344CB8AC3E}">
        <p14:creationId xmlns:p14="http://schemas.microsoft.com/office/powerpoint/2010/main" val="17630709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E9A002-6478-3AB4-392B-DCA85F5E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 GITHUB OAuth2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A57C0-1153-F515-A348-CC1387D81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52" b="67407"/>
          <a:stretch/>
        </p:blipFill>
        <p:spPr>
          <a:xfrm>
            <a:off x="135647" y="1828800"/>
            <a:ext cx="893801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92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E9A002-6478-3AB4-392B-DCA85F5E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 GITHUB OAuth2 Authentication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553FC-7FB2-FABF-B873-488B6A504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9" y="1429140"/>
            <a:ext cx="854894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757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E9A002-6478-3AB4-392B-DCA85F5E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 GITHUB OAuth2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490A2-CFA1-BA4B-E0E6-1CF7FD01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315200" cy="5316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965DF6-E22F-23EF-5934-2DC7A90D69F6}"/>
                  </a:ext>
                </a:extLst>
              </p14:cNvPr>
              <p14:cNvContentPartPr/>
              <p14:nvPr/>
            </p14:nvContentPartPr>
            <p14:xfrm>
              <a:off x="549198" y="895790"/>
              <a:ext cx="1643400" cy="503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965DF6-E22F-23EF-5934-2DC7A90D69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078" y="889670"/>
                <a:ext cx="1655640" cy="504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17483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49C91-02DF-B7CF-D035-799AEA047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8"/>
          <a:stretch/>
        </p:blipFill>
        <p:spPr>
          <a:xfrm>
            <a:off x="1524001" y="2219156"/>
            <a:ext cx="5181600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290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F7045-045D-A803-8FD2-5DE938A0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828800"/>
            <a:ext cx="9144000" cy="3998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FB52E8-EE2F-88BA-E7F0-2282F4BC7F82}"/>
                  </a:ext>
                </a:extLst>
              </p14:cNvPr>
              <p14:cNvContentPartPr/>
              <p14:nvPr/>
            </p14:nvContentPartPr>
            <p14:xfrm>
              <a:off x="3022038" y="5066030"/>
              <a:ext cx="2118600" cy="130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FB52E8-EE2F-88BA-E7F0-2282F4BC7F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5918" y="5059910"/>
                <a:ext cx="2130840" cy="13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016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E3AD3-8F8E-DD36-1E0E-C8CFFEB2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9" y="1524000"/>
            <a:ext cx="820526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53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E9168-1CF9-483E-8783-5DB56E10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23544"/>
            <a:ext cx="8458200" cy="36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451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577EC-0595-171C-C879-09CAE290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163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785D1C-8DF7-9AA9-D5C8-8F9085FFF6DF}"/>
                  </a:ext>
                </a:extLst>
              </p14:cNvPr>
              <p14:cNvContentPartPr/>
              <p14:nvPr/>
            </p14:nvContentPartPr>
            <p14:xfrm>
              <a:off x="2873358" y="4823390"/>
              <a:ext cx="2715840" cy="3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785D1C-8DF7-9AA9-D5C8-8F9085FFF6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7238" y="4817270"/>
                <a:ext cx="272808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3625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4F41F6-1D05-423A-909E-B46BD9BFA4F4}"/>
                  </a:ext>
                </a:extLst>
              </p14:cNvPr>
              <p14:cNvContentPartPr/>
              <p14:nvPr/>
            </p14:nvContentPartPr>
            <p14:xfrm>
              <a:off x="1474038" y="329339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4F41F6-1D05-423A-909E-B46BD9BFA4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7918" y="328727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72C326C-EC5F-F4E4-8397-26BA83D1F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35" y="2057400"/>
            <a:ext cx="9144000" cy="311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056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9252</TotalTime>
  <Words>4969</Words>
  <Application>Microsoft Office PowerPoint</Application>
  <PresentationFormat>On-screen Show (4:3)</PresentationFormat>
  <Paragraphs>662</Paragraphs>
  <Slides>218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21" baseType="lpstr">
      <vt:lpstr>Arial</vt:lpstr>
      <vt:lpstr>Calibri</vt:lpstr>
      <vt:lpstr>Pencils_02_2012</vt:lpstr>
      <vt:lpstr>PowerPoint Presentation</vt:lpstr>
      <vt:lpstr>Goals</vt:lpstr>
      <vt:lpstr>Goals</vt:lpstr>
      <vt:lpstr>                    Delivery Process</vt:lpstr>
      <vt:lpstr>                    Devops</vt:lpstr>
      <vt:lpstr>                    Devops</vt:lpstr>
      <vt:lpstr>                    Devops Tools</vt:lpstr>
      <vt:lpstr>                    What is continuous monitoring</vt:lpstr>
      <vt:lpstr>                    What is continuous monitoring</vt:lpstr>
      <vt:lpstr>                    What is continuous monitoring</vt:lpstr>
      <vt:lpstr>                    What is continuous monitoring</vt:lpstr>
      <vt:lpstr>                    What is continuous monitoring</vt:lpstr>
      <vt:lpstr>                    What is continuous monitoring</vt:lpstr>
      <vt:lpstr>                    What is continuous monitoring</vt:lpstr>
      <vt:lpstr>                    Monitoring Systems</vt:lpstr>
      <vt:lpstr>                    Monitoring Systems</vt:lpstr>
      <vt:lpstr>                    What is Grafana</vt:lpstr>
      <vt:lpstr>                    What is Grafana</vt:lpstr>
      <vt:lpstr>                    What is Grafana</vt:lpstr>
      <vt:lpstr>                    What is Grafana</vt:lpstr>
      <vt:lpstr>Why do we need Grafana</vt:lpstr>
      <vt:lpstr>Why do we need Grafana</vt:lpstr>
      <vt:lpstr>Why do we need Grafana</vt:lpstr>
      <vt:lpstr>Grafana Features</vt:lpstr>
      <vt:lpstr>Grafana Features</vt:lpstr>
      <vt:lpstr>Grafana Features</vt:lpstr>
      <vt:lpstr>Grafana Features</vt:lpstr>
      <vt:lpstr>Why is Grafana so Popular?</vt:lpstr>
      <vt:lpstr>Advantage and Disadvantage of Grafana</vt:lpstr>
      <vt:lpstr>Advantage and Disadvantage of Grafana</vt:lpstr>
      <vt:lpstr>Grafana with other Tools</vt:lpstr>
      <vt:lpstr>Prometheus vs Grafana</vt:lpstr>
      <vt:lpstr>Grafana vs Kibana</vt:lpstr>
      <vt:lpstr>Grafana vs Kibana</vt:lpstr>
      <vt:lpstr>Grafana Releases</vt:lpstr>
      <vt:lpstr>Grafana Installation</vt:lpstr>
      <vt:lpstr>Grafana Loki</vt:lpstr>
      <vt:lpstr>Grafana Loki</vt:lpstr>
      <vt:lpstr>Key Features of Grafana Loki</vt:lpstr>
      <vt:lpstr>Grafana Loki Installation</vt:lpstr>
      <vt:lpstr>Get started with Grafana Cloud</vt:lpstr>
      <vt:lpstr>Get started with Grafana Cloud</vt:lpstr>
      <vt:lpstr>Get started with Grafana Cloud</vt:lpstr>
      <vt:lpstr>How Grafana Works</vt:lpstr>
      <vt:lpstr>Grafana Architecture</vt:lpstr>
      <vt:lpstr>Grafana Prometheus Connection</vt:lpstr>
      <vt:lpstr>Grafana MSSQL Connection</vt:lpstr>
      <vt:lpstr>Grafana Infinity DB – AI/LLM Native DB– JSON Data</vt:lpstr>
      <vt:lpstr>Grafana Infinity DB - CSV</vt:lpstr>
      <vt:lpstr>Grafana Infinity DB - XML</vt:lpstr>
      <vt:lpstr>Grafana Infinity DB - XML</vt:lpstr>
      <vt:lpstr>Grafana Infinity DB - XML</vt:lpstr>
      <vt:lpstr>Grafana Infinity DB - XML</vt:lpstr>
      <vt:lpstr>Grafana Infinity DB - Graphql</vt:lpstr>
      <vt:lpstr>Amazon CloudWatch </vt:lpstr>
      <vt:lpstr>Key Features</vt:lpstr>
      <vt:lpstr>Common Use Cases</vt:lpstr>
      <vt:lpstr>Getting Started</vt:lpstr>
      <vt:lpstr>Amazon Cloud Watch as Data Source</vt:lpstr>
      <vt:lpstr>Amazon Cloud Watch as Data Source</vt:lpstr>
      <vt:lpstr>Amazon Cloud Watch as Data Source</vt:lpstr>
      <vt:lpstr>Amazon Cloud Watch as Data Source</vt:lpstr>
      <vt:lpstr>Grafana Elastic Search</vt:lpstr>
      <vt:lpstr>Grafana Elastic Search Cloud </vt:lpstr>
      <vt:lpstr>Grafana Elastic Search Cloud  - Test</vt:lpstr>
      <vt:lpstr>Grafana Elastic Search Cloud </vt:lpstr>
      <vt:lpstr>Grafana Elastic Search</vt:lpstr>
      <vt:lpstr>Grafana Elastic Search with Top10</vt:lpstr>
      <vt:lpstr>Grafana Elastic Search with Top10</vt:lpstr>
      <vt:lpstr>Grafana Elastic Search</vt:lpstr>
      <vt:lpstr>Graphite</vt:lpstr>
      <vt:lpstr>Graphite</vt:lpstr>
      <vt:lpstr>Graphite</vt:lpstr>
      <vt:lpstr>Dashboard Playlists</vt:lpstr>
      <vt:lpstr>Dashboard Playlists</vt:lpstr>
      <vt:lpstr>Dashboard Playlists</vt:lpstr>
      <vt:lpstr>Dashboard Playlists</vt:lpstr>
      <vt:lpstr>Create and manage reports</vt:lpstr>
      <vt:lpstr>Create and manage reports</vt:lpstr>
      <vt:lpstr>Create and manage reports</vt:lpstr>
      <vt:lpstr>Create and manage reports</vt:lpstr>
      <vt:lpstr>Create and manage reports</vt:lpstr>
      <vt:lpstr>Grafana Alerting</vt:lpstr>
      <vt:lpstr>How do Grafana alert works</vt:lpstr>
      <vt:lpstr>How do Grafana alert works</vt:lpstr>
      <vt:lpstr>How do Grafana alert works (Only Time Series)</vt:lpstr>
      <vt:lpstr>How do Grafana alert works</vt:lpstr>
      <vt:lpstr>How do Grafana alert works</vt:lpstr>
      <vt:lpstr>Grafana OAuth</vt:lpstr>
      <vt:lpstr>Grafana OAuth</vt:lpstr>
      <vt:lpstr>Grafana  GITHUB OAuth2 Authentication</vt:lpstr>
      <vt:lpstr>Grafana  GITHUB OAuth2 Authentication</vt:lpstr>
      <vt:lpstr>Grafana  GITHUB OAuth2 Authentication</vt:lpstr>
      <vt:lpstr>Azure Active Directory- Microsoft Entra ID </vt:lpstr>
      <vt:lpstr>Azure Active Directory- Microsoft Entra ID </vt:lpstr>
      <vt:lpstr>Azure Active Directory- Microsoft Entra ID </vt:lpstr>
      <vt:lpstr>Azure Active Directory- Microsoft Entra ID </vt:lpstr>
      <vt:lpstr>Azure Active Directory- Microsoft Entra ID </vt:lpstr>
      <vt:lpstr>Azure Active Directory- Microsoft Entra ID </vt:lpstr>
      <vt:lpstr>GITLAB Setup</vt:lpstr>
      <vt:lpstr>GITLAB Setup</vt:lpstr>
      <vt:lpstr>Dashboard Link</vt:lpstr>
      <vt:lpstr>Dashboard Link</vt:lpstr>
      <vt:lpstr>Panel Link for Various Time Range</vt:lpstr>
      <vt:lpstr>Panel Link for Various Time Range</vt:lpstr>
      <vt:lpstr>Panel Link for Various Time Range</vt:lpstr>
      <vt:lpstr>Image Renderer</vt:lpstr>
      <vt:lpstr>Image Renderer using docker-compose</vt:lpstr>
      <vt:lpstr>Image Renderer-Grafana.ini</vt:lpstr>
      <vt:lpstr>Grafana Elastic Query Variable </vt:lpstr>
      <vt:lpstr>Grafana Elastic Query Variable </vt:lpstr>
      <vt:lpstr>Grafana Elastic Query Variable </vt:lpstr>
      <vt:lpstr>Grafana Prometheus Query Variable </vt:lpstr>
      <vt:lpstr>Grafana Prometheus Query Variable </vt:lpstr>
      <vt:lpstr>Grafana Prometheus Query Variable </vt:lpstr>
      <vt:lpstr>Grafana Cloud Watch Query Variable </vt:lpstr>
      <vt:lpstr>Grafana Cloud Watch Query Variable </vt:lpstr>
      <vt:lpstr>Grafana Cloud Watch Query Variable </vt:lpstr>
      <vt:lpstr>Grafana Cloud Watch Query Variable </vt:lpstr>
      <vt:lpstr>Grafana Cloud Watch Query Variable </vt:lpstr>
      <vt:lpstr>Grafana Cloud Watch Query Variable </vt:lpstr>
      <vt:lpstr>Grafana Cloud Watch Query Variable </vt:lpstr>
      <vt:lpstr>Grafana Cloud Watch Query Variable </vt:lpstr>
      <vt:lpstr>Grafana MSSQL Query Variable </vt:lpstr>
      <vt:lpstr>Grafana MSSQL Query Variable </vt:lpstr>
      <vt:lpstr>Grafana MSSQL Query Variable </vt:lpstr>
      <vt:lpstr>Grafana Postgres Connection – Password Postgres</vt:lpstr>
      <vt:lpstr>Grafana Postgres Query Variable </vt:lpstr>
      <vt:lpstr>Grafana MSSQL Query Variable </vt:lpstr>
      <vt:lpstr>Grafana Infinitydb Query Variable </vt:lpstr>
      <vt:lpstr>Grafana Infinity db Query Variable </vt:lpstr>
      <vt:lpstr>Configure Vault with Grafana</vt:lpstr>
      <vt:lpstr>Loki</vt:lpstr>
      <vt:lpstr>Loki</vt:lpstr>
      <vt:lpstr>Loki</vt:lpstr>
      <vt:lpstr>Loki</vt:lpstr>
      <vt:lpstr>Loki</vt:lpstr>
      <vt:lpstr>Loki</vt:lpstr>
      <vt:lpstr>Loki</vt:lpstr>
      <vt:lpstr>Loki</vt:lpstr>
      <vt:lpstr>Loki</vt:lpstr>
      <vt:lpstr>Loki DS Auto Generated</vt:lpstr>
      <vt:lpstr>Loki DS Auto Generated</vt:lpstr>
      <vt:lpstr>Grafana Customization Cheatsheet </vt:lpstr>
      <vt:lpstr>Grafana Customization Cheatsheet </vt:lpstr>
      <vt:lpstr>Grafana Customization Cheatsheet </vt:lpstr>
      <vt:lpstr>Grafana Customization Cheatsheet </vt:lpstr>
      <vt:lpstr>Monitoring with Docker Compose using InfluxDB, Telegraf and Grafana</vt:lpstr>
      <vt:lpstr>Influx DB Setup</vt:lpstr>
      <vt:lpstr>Influx DB Setup</vt:lpstr>
      <vt:lpstr>Monitoring with Docker Compose using InfluxDB, Telegraf and Grafana</vt:lpstr>
      <vt:lpstr>Monitoring with Docker Compose using InfluxDB, Telegraf and Grafana</vt:lpstr>
      <vt:lpstr>AWS Grafana Cloud vs Grafana Enterprise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AWS Grafana Cloud</vt:lpstr>
      <vt:lpstr>SNS Publisher</vt:lpstr>
      <vt:lpstr>SNS Alert</vt:lpstr>
      <vt:lpstr>SNS Alert</vt:lpstr>
      <vt:lpstr>SNS Alert</vt:lpstr>
      <vt:lpstr>SNS Alert</vt:lpstr>
      <vt:lpstr>SNS Alert</vt:lpstr>
      <vt:lpstr>Message Template</vt:lpstr>
      <vt:lpstr>Message Template</vt:lpstr>
      <vt:lpstr>CloudWatch Alarm vs Grafana Alert</vt:lpstr>
      <vt:lpstr>Loki to Amazon Grafana</vt:lpstr>
      <vt:lpstr>Loki to Amazon Grafana</vt:lpstr>
      <vt:lpstr>Loki to Amazon Grafana</vt:lpstr>
      <vt:lpstr>Loki to Amazon Grafana</vt:lpstr>
      <vt:lpstr>AWS Grafana CLI</vt:lpstr>
      <vt:lpstr>AWS Grafana CLI</vt:lpstr>
      <vt:lpstr>AWS Grafana CLI</vt:lpstr>
      <vt:lpstr>AWS Grafana CLI</vt:lpstr>
      <vt:lpstr>AWS Grafana CLI</vt:lpstr>
      <vt:lpstr>AWS Grafana CLI</vt:lpstr>
      <vt:lpstr>User and Roles – User1</vt:lpstr>
      <vt:lpstr>Variable Types </vt:lpstr>
      <vt:lpstr>Grafana Licensing Overview</vt:lpstr>
      <vt:lpstr>Grafana Licensing Overview</vt:lpstr>
      <vt:lpstr>Grafana Licensing Overview</vt:lpstr>
      <vt:lpstr>Grafana Licensing Overview</vt:lpstr>
      <vt:lpstr>Lambda Function</vt:lpstr>
      <vt:lpstr>Lambda Function</vt:lpstr>
      <vt:lpstr>Authentication</vt:lpstr>
      <vt:lpstr>Authentication</vt:lpstr>
      <vt:lpstr>Terraform Grafana Use cases</vt:lpstr>
      <vt:lpstr>Terraform Grafana Use cases</vt:lpstr>
      <vt:lpstr>Terraform Grafana Use cases</vt:lpstr>
      <vt:lpstr>Terraform Grafana Use cases</vt:lpstr>
      <vt:lpstr>Terraform Grafana Use cases</vt:lpstr>
      <vt:lpstr>Terraform Grafana Use cases</vt:lpstr>
      <vt:lpstr>Terraform Grafana Use cases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885</cp:revision>
  <dcterms:created xsi:type="dcterms:W3CDTF">2012-03-13T15:47:14Z</dcterms:created>
  <dcterms:modified xsi:type="dcterms:W3CDTF">2025-08-22T02:56:23Z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